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3">
  <p:sldMasterIdLst>
    <p:sldMasterId id="2147483845" r:id="rId1"/>
  </p:sldMasterIdLst>
  <p:notesMasterIdLst>
    <p:notesMasterId r:id="rId43"/>
  </p:notesMasterIdLst>
  <p:sldIdLst>
    <p:sldId id="303" r:id="rId2"/>
    <p:sldId id="305" r:id="rId3"/>
    <p:sldId id="308" r:id="rId4"/>
    <p:sldId id="282" r:id="rId5"/>
    <p:sldId id="289" r:id="rId6"/>
    <p:sldId id="290" r:id="rId7"/>
    <p:sldId id="259" r:id="rId8"/>
    <p:sldId id="287" r:id="rId9"/>
    <p:sldId id="260" r:id="rId10"/>
    <p:sldId id="261" r:id="rId11"/>
    <p:sldId id="262" r:id="rId12"/>
    <p:sldId id="263" r:id="rId13"/>
    <p:sldId id="285" r:id="rId14"/>
    <p:sldId id="291" r:id="rId15"/>
    <p:sldId id="298" r:id="rId16"/>
    <p:sldId id="264" r:id="rId17"/>
    <p:sldId id="288" r:id="rId18"/>
    <p:sldId id="266" r:id="rId19"/>
    <p:sldId id="292" r:id="rId20"/>
    <p:sldId id="267" r:id="rId21"/>
    <p:sldId id="293" r:id="rId22"/>
    <p:sldId id="268" r:id="rId23"/>
    <p:sldId id="284" r:id="rId24"/>
    <p:sldId id="294" r:id="rId25"/>
    <p:sldId id="295" r:id="rId26"/>
    <p:sldId id="296" r:id="rId27"/>
    <p:sldId id="269" r:id="rId28"/>
    <p:sldId id="297" r:id="rId29"/>
    <p:sldId id="272" r:id="rId30"/>
    <p:sldId id="273" r:id="rId31"/>
    <p:sldId id="274" r:id="rId32"/>
    <p:sldId id="286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307" r:id="rId41"/>
    <p:sldId id="302" r:id="rId42"/>
  </p:sldIdLst>
  <p:sldSz cx="9144000" cy="6858000" type="screen4x3"/>
  <p:notesSz cx="6858000" cy="9144000"/>
  <p:defaultTextStyle>
    <a:defPPr>
      <a:defRPr lang="ar-S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charset="0"/>
              </a:defRPr>
            </a:lvl1pPr>
          </a:lstStyle>
          <a:p>
            <a:fld id="{01E461F1-FABF-4B4C-9AC4-4BB6007A2E5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03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461F1-FABF-4B4C-9AC4-4BB6007A2E53}" type="slidenum">
              <a:rPr lang="ar-SA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97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563D1-6CBE-4868-8D92-5371A585D182}" type="slidenum">
              <a:rPr lang="ar-SA" smtClean="0"/>
              <a:pPr/>
              <a:t>‹#›</a:t>
            </a:fld>
            <a:endParaRPr lang="en-US"/>
          </a:p>
        </p:txBody>
      </p:sp>
      <p:pic>
        <p:nvPicPr>
          <p:cNvPr id="26" name="Object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0350"/>
            <a:ext cx="731838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زمستان 85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شهلا قنبری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31AB-9095-4687-85B2-A99C23A924BF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3314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زمستان 85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شهلا قنبری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31AB-9095-4687-85B2-A99C23A924BF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1308169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زمستان 85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شهلا قنبری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31AB-9095-4687-85B2-A99C23A924BF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9858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زمستان 85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شهلا قنبری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31AB-9095-4687-85B2-A99C23A924BF}" type="slidenum">
              <a:rPr lang="ar-SA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2107793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زمستان 85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شهلا قنبری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31AB-9095-4687-85B2-A99C23A924BF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11473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زمستان 85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شهلا قنبری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9D408-6198-4C8B-B3BD-7EC90D8F78AA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06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زمستان 85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شهلا قنبری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BC81-0C1D-47C2-9592-658D73CB5FFE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1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F6DD91-02ED-448F-9809-7D28520661A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93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70D5313-804A-4C22-ABE7-D45C2D6ECB9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11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D4DE7B-E5D5-43E0-B524-F295A4CEE2D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68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زمستان 85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شهلا قنبری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270C-59EC-4FE5-AEF6-F2328510C1EA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1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زمستان 85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شهلا قنبری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46D2-418D-4E47-8378-3DD820C5ADEC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91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زمستان 85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شهلا قنبری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8F1A-2D75-4752-96F0-FA45666FDECA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9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زمستان 85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شهلا قنبری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21B3A-8709-4B73-8B3F-F1DB49847D6E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55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زمستان 85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شهلا قنبری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46E7E-C83C-4EAC-A365-10BC39BB9BEB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زمستان 85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شهلا قنبری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6DEA-5898-497C-A2E5-D43B4F43382D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8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زمستان 85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شهلا قنبری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B7212-A1CC-4062-BB14-F680F1022066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0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زمستان 85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شهلا قنبری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9E525-C5C1-4495-A5B6-DB2D68349385}" type="slidenum">
              <a:rPr lang="ar-SA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51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زمستان 85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شهلا قنبری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8931AB-9095-4687-85B2-A99C23A924BF}" type="slidenum">
              <a:rPr lang="ar-SA" smtClean="0"/>
              <a:pPr/>
              <a:t>‹#›</a:t>
            </a:fld>
            <a:endParaRPr lang="en-US"/>
          </a:p>
        </p:txBody>
      </p:sp>
      <p:pic>
        <p:nvPicPr>
          <p:cNvPr id="18" name="Object 7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3" y="0"/>
            <a:ext cx="731837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18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hf hdr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347145" y="2697016"/>
            <a:ext cx="8927257" cy="17287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HIV/AIDS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8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08519" y="4293097"/>
            <a:ext cx="6696744" cy="1633810"/>
          </a:xfrm>
        </p:spPr>
        <p:txBody>
          <a:bodyPr/>
          <a:lstStyle/>
          <a:p>
            <a:pPr eaLnBrk="1" hangingPunct="1">
              <a:defRPr/>
            </a:pPr>
            <a:r>
              <a:rPr lang="fa-IR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مركز بهداشت شهرستان نظر اباد </a:t>
            </a:r>
          </a:p>
          <a:p>
            <a:pPr eaLnBrk="1" hangingPunct="1">
              <a:defRPr/>
            </a:pPr>
            <a:r>
              <a:rPr lang="fa-IR" sz="28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B Yagut" pitchFamily="2" charset="-78"/>
              </a:rPr>
              <a:t>واحد پيشگيري و مبارزه با بيماريها</a:t>
            </a:r>
            <a:endParaRPr lang="en-US" sz="2800" b="1" i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B Yagut" pitchFamily="2" charset="-78"/>
            </a:endParaRPr>
          </a:p>
        </p:txBody>
      </p:sp>
      <p:pic>
        <p:nvPicPr>
          <p:cNvPr id="141316" name="Picture 4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8640"/>
            <a:ext cx="2376264" cy="228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4" y="4463761"/>
            <a:ext cx="1036637" cy="177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/>
              <a:t>علایم آلودگی به ویروس </a:t>
            </a:r>
            <a:r>
              <a:rPr lang="en-US"/>
              <a:t>HIV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a-IR"/>
              <a:t>در دوره نهفتگی بیماری ، فرد آلوده به ویروس به ظاهر سالم به نظر می رسد .</a:t>
            </a:r>
          </a:p>
          <a:p>
            <a:r>
              <a:rPr lang="fa-IR"/>
              <a:t>در 70% موارد بعد از عفونت اولیه با ویروس ، بیماری خفیفی بروز می کند که به صورت تب ، سردرد، دردهای عضلانی ، گلودرد، بثورات  پوستی بدون خارش و غدد لنفاوی متورم می باشد.</a:t>
            </a:r>
          </a:p>
          <a:p>
            <a:r>
              <a:rPr lang="fa-IR"/>
              <a:t>بیشترموارد،علایم عفونت اولیه ملایم ومشابه سرماخوردگی  یا آنفلوآنزا می باشد  که تشخیص داده نمی شود.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4C46-387C-462B-802E-3B0996C49A74}" type="slidenum">
              <a:rPr lang="ar-SA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92213"/>
          </a:xfrm>
        </p:spPr>
        <p:txBody>
          <a:bodyPr/>
          <a:lstStyle/>
          <a:p>
            <a:pPr algn="ctr"/>
            <a:r>
              <a:rPr lang="fa-IR"/>
              <a:t>علایم بیماری ایدز</a:t>
            </a: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229600" cy="4392612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fa-IR" sz="3600"/>
              <a:t>کاهش وزن سریع ( بیش از 10% وزن بدن )</a:t>
            </a:r>
          </a:p>
          <a:p>
            <a:pPr lvl="1"/>
            <a:r>
              <a:rPr lang="fa-IR" sz="3600"/>
              <a:t>تب های تکرار شونده و یا تب بیش از یک ماه </a:t>
            </a:r>
          </a:p>
          <a:p>
            <a:pPr lvl="1"/>
            <a:r>
              <a:rPr lang="fa-IR" sz="3600"/>
              <a:t>تعریق فراوان شبانه</a:t>
            </a:r>
          </a:p>
          <a:p>
            <a:pPr lvl="1"/>
            <a:r>
              <a:rPr lang="fa-IR" sz="3600"/>
              <a:t>ضعف و خستگی شدید و غیر قابل توجیه </a:t>
            </a:r>
          </a:p>
          <a:p>
            <a:pPr lvl="1"/>
            <a:r>
              <a:rPr lang="fa-IR" sz="3600"/>
              <a:t>غدد لنفاوی برجسته در گردن ، کشاله ران یا زیر بغل </a:t>
            </a:r>
          </a:p>
          <a:p>
            <a:pPr lvl="1"/>
            <a:r>
              <a:rPr lang="fa-IR" sz="3600"/>
              <a:t>اسهالی که بیش از یک ماه طول کشیده باشد</a:t>
            </a:r>
            <a:endParaRPr lang="en-US" sz="3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F0F32-3E33-4F9F-A8C9-1CB18B2DBC3B}" type="slidenum">
              <a:rPr lang="ar-SA"/>
              <a:pPr/>
              <a:t>11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661248"/>
            <a:ext cx="762448" cy="9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20775"/>
          </a:xfrm>
        </p:spPr>
        <p:txBody>
          <a:bodyPr/>
          <a:lstStyle/>
          <a:p>
            <a:pPr algn="ctr"/>
            <a:r>
              <a:rPr lang="fa-IR"/>
              <a:t>علایم بیماری ایدز(ادامه )</a:t>
            </a: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557338"/>
            <a:ext cx="8229600" cy="4751387"/>
          </a:xfrm>
        </p:spPr>
        <p:txBody>
          <a:bodyPr>
            <a:normAutofit/>
          </a:bodyPr>
          <a:lstStyle/>
          <a:p>
            <a:pPr lvl="1"/>
            <a:r>
              <a:rPr lang="fa-IR" sz="2800" dirty="0"/>
              <a:t>نقاط سفید یا لکه های غیرعادی روی زبان ، داخل دهان یا در گلو</a:t>
            </a:r>
          </a:p>
          <a:p>
            <a:pPr lvl="1"/>
            <a:r>
              <a:rPr lang="fa-IR" sz="2800" dirty="0"/>
              <a:t>عفونت ریه یا سرفه مداوم بیش از یک ماه </a:t>
            </a:r>
          </a:p>
          <a:p>
            <a:pPr lvl="1"/>
            <a:r>
              <a:rPr lang="fa-IR" sz="2800" dirty="0"/>
              <a:t>لکه های قرمز ، قهوه ای ، صورتی یا بنفش برروی پوست (یا زیر پوست ) داخل دهان بینی  یا پلک ها </a:t>
            </a:r>
          </a:p>
          <a:p>
            <a:pPr lvl="1"/>
            <a:r>
              <a:rPr lang="fa-IR" sz="2800" dirty="0"/>
              <a:t>از دست دادن حافظه ، افسردگی و یا سایر اختلالات عصبی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9D111-B8CD-42E8-8D96-130EB0EBB91F}" type="slidenum">
              <a:rPr lang="ar-SA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114800"/>
          </a:xfrm>
        </p:spPr>
        <p:txBody>
          <a:bodyPr/>
          <a:lstStyle/>
          <a:p>
            <a:pPr lvl="1">
              <a:buFont typeface="Tahoma" pitchFamily="34" charset="0"/>
              <a:buNone/>
            </a:pPr>
            <a:r>
              <a:rPr lang="fa-IR" sz="3600" dirty="0"/>
              <a:t>باید توجه داشت که وجود هر یک از این علایم به طور قطع نشانه ابتلا به ایدز نمی باشد</a:t>
            </a:r>
          </a:p>
          <a:p>
            <a:pPr lvl="1">
              <a:buFont typeface="Tahoma" pitchFamily="34" charset="0"/>
              <a:buNone/>
            </a:pPr>
            <a:endParaRPr lang="en-US" sz="3600" dirty="0"/>
          </a:p>
          <a:p>
            <a:pPr lvl="1">
              <a:buFont typeface="Tahoma" pitchFamily="34" charset="0"/>
              <a:buNone/>
            </a:pPr>
            <a:r>
              <a:rPr lang="fa-IR" sz="3600" dirty="0"/>
              <a:t>تنها راه تشخیص عفونت ، </a:t>
            </a:r>
            <a:r>
              <a:rPr lang="fa-IR" sz="3600" dirty="0">
                <a:solidFill>
                  <a:srgbClr val="FF0000"/>
                </a:solidFill>
              </a:rPr>
              <a:t>آزمایش </a:t>
            </a:r>
            <a:r>
              <a:rPr lang="fa-IR" sz="3600" dirty="0" smtClean="0">
                <a:solidFill>
                  <a:srgbClr val="FF0000"/>
                </a:solidFill>
              </a:rPr>
              <a:t>خون از </a:t>
            </a:r>
            <a:r>
              <a:rPr lang="fa-IR" sz="3600" dirty="0">
                <a:solidFill>
                  <a:srgbClr val="FF0000"/>
                </a:solidFill>
              </a:rPr>
              <a:t>نظر ویروس </a:t>
            </a:r>
            <a:r>
              <a:rPr lang="en-US" sz="3600" dirty="0">
                <a:solidFill>
                  <a:srgbClr val="FF0000"/>
                </a:solidFill>
              </a:rPr>
              <a:t>HIV</a:t>
            </a:r>
            <a:r>
              <a:rPr lang="fa-IR" sz="3600" dirty="0">
                <a:solidFill>
                  <a:srgbClr val="FF0000"/>
                </a:solidFill>
              </a:rPr>
              <a:t> </a:t>
            </a:r>
            <a:r>
              <a:rPr lang="fa-IR" sz="3600" dirty="0"/>
              <a:t>می باشد</a:t>
            </a:r>
            <a:endParaRPr lang="en-US" sz="3600" dirty="0"/>
          </a:p>
          <a:p>
            <a:endParaRPr lang="en-US" sz="4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0D6E1-A5AA-4A4A-8D28-C24B2E61935B}" type="slidenum">
              <a:rPr lang="ar-SA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45713"/>
            <a:ext cx="762448" cy="9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ar-SA" b="1">
                <a:solidFill>
                  <a:srgbClr val="FF0000"/>
                </a:solidFill>
              </a:rPr>
              <a:t>تراژدي ايدز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25603" name="Picture 3" descr="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981200"/>
            <a:ext cx="1316038" cy="1981200"/>
          </a:xfrm>
          <a:noFill/>
          <a:ln/>
        </p:spPr>
      </p:pic>
      <p:pic>
        <p:nvPicPr>
          <p:cNvPr id="25604" name="Picture 4" descr="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12096" y="1600200"/>
            <a:ext cx="2710807" cy="2185988"/>
          </a:xfrm>
          <a:noFill/>
          <a:ln/>
        </p:spPr>
      </p:pic>
      <p:pic>
        <p:nvPicPr>
          <p:cNvPr id="25605" name="Picture 5" descr="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04800" y="4419600"/>
            <a:ext cx="2151063" cy="1981200"/>
          </a:xfrm>
          <a:noFill/>
          <a:ln/>
        </p:spPr>
      </p:pic>
      <p:pic>
        <p:nvPicPr>
          <p:cNvPr id="25606" name="Picture 6" descr="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58000" y="1752600"/>
            <a:ext cx="1343025" cy="1981200"/>
          </a:xfrm>
          <a:noFill/>
          <a:ln/>
        </p:spPr>
      </p:pic>
      <p:pic>
        <p:nvPicPr>
          <p:cNvPr id="25607" name="Picture 7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191000"/>
            <a:ext cx="1887538" cy="2451100"/>
          </a:xfrm>
          <a:prstGeom prst="rect">
            <a:avLst/>
          </a:prstGeom>
          <a:noFill/>
        </p:spPr>
      </p:pic>
      <p:pic>
        <p:nvPicPr>
          <p:cNvPr id="25608" name="Picture 8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1828800"/>
            <a:ext cx="1490663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8686800" cy="922114"/>
          </a:xfrm>
        </p:spPr>
        <p:txBody>
          <a:bodyPr>
            <a:normAutofit/>
          </a:bodyPr>
          <a:lstStyle/>
          <a:p>
            <a:r>
              <a:rPr lang="fa-IR" sz="1800" b="1" dirty="0">
                <a:solidFill>
                  <a:srgbClr val="FF0000"/>
                </a:solidFill>
              </a:rPr>
              <a:t>موارد مبتلا به </a:t>
            </a:r>
            <a:r>
              <a:rPr lang="en-US" sz="1800" b="1" dirty="0">
                <a:solidFill>
                  <a:srgbClr val="FF0000"/>
                </a:solidFill>
              </a:rPr>
              <a:t>HIV</a:t>
            </a:r>
            <a:r>
              <a:rPr lang="fa-IR" sz="1800" b="1" dirty="0">
                <a:solidFill>
                  <a:srgbClr val="FF0000"/>
                </a:solidFill>
              </a:rPr>
              <a:t>و ايدز بر حسب جنس در ايران تا تاريخ </a:t>
            </a:r>
            <a:r>
              <a:rPr lang="fa-IR" sz="1800" b="1" dirty="0" smtClean="0">
                <a:solidFill>
                  <a:srgbClr val="FF0000"/>
                </a:solidFill>
              </a:rPr>
              <a:t>95/4/1</a:t>
            </a:r>
            <a:endParaRPr lang="en-US" sz="1800" b="1" dirty="0">
              <a:solidFill>
                <a:srgbClr val="FF0000"/>
              </a:solidFill>
            </a:endParaRPr>
          </a:p>
        </p:txBody>
      </p:sp>
      <p:graphicFrame>
        <p:nvGraphicFramePr>
          <p:cNvPr id="58440" name="Group 7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52036824"/>
              </p:ext>
            </p:extLst>
          </p:nvPr>
        </p:nvGraphicFramePr>
        <p:xfrm>
          <a:off x="1187623" y="1556790"/>
          <a:ext cx="6912770" cy="4609378"/>
        </p:xfrm>
        <a:graphic>
          <a:graphicData uri="http://schemas.openxmlformats.org/drawingml/2006/table">
            <a:tbl>
              <a:tblPr rtl="1">
                <a:effectLst>
                  <a:outerShdw blurRad="50800" dist="50800" dir="5400000" algn="ctr" rotWithShape="0">
                    <a:schemeClr val="tx1">
                      <a:lumMod val="50000"/>
                      <a:lumOff val="50000"/>
                    </a:schemeClr>
                  </a:outerShdw>
                </a:effectLst>
              </a:tblPr>
              <a:tblGrid>
                <a:gridCol w="1383673"/>
                <a:gridCol w="1422888"/>
                <a:gridCol w="1260193"/>
                <a:gridCol w="1464209"/>
                <a:gridCol w="1381807"/>
              </a:tblGrid>
              <a:tr h="953863">
                <a:tc rowSpan="2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جنس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مبتلا به 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HIV</a:t>
                      </a: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وايدز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مبتلا به ايدز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فوت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3478">
                <a:tc vMerge="1">
                  <a:txBody>
                    <a:bodyPr/>
                    <a:lstStyle/>
                    <a:p>
                      <a:pPr rtl="1"/>
                      <a:endParaRPr lang="fa-I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تعداد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درصد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تعداد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تعداد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508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مرد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0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27484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8691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7740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347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زن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5186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347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جمع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32670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11694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8311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3504" y="76470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chemeClr val="accent1"/>
                </a:solidFill>
              </a:rPr>
              <a:t>آمار موارد مبتلا به اچ ای وی ثبت شده بر حسب جنس و راه احتمالی انتقال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36337" y="2033290"/>
            <a:ext cx="8280151" cy="417701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رابطه </a:t>
            </a:r>
            <a:r>
              <a:rPr lang="fa-IR" sz="3200" dirty="0"/>
              <a:t>جنسی با فرد آلوده به ویروس(18.5%)</a:t>
            </a:r>
          </a:p>
          <a:p>
            <a:r>
              <a:rPr lang="fa-IR" sz="3200" dirty="0"/>
              <a:t>استفاده از سرنگ مشترک(68.2%)</a:t>
            </a:r>
          </a:p>
          <a:p>
            <a:r>
              <a:rPr lang="fa-IR" sz="3200" dirty="0"/>
              <a:t>از راه مادر آلوده به کودک قبل یا هنگام تولد و یا از طریق شیر دادن پس از </a:t>
            </a:r>
            <a:r>
              <a:rPr lang="fa-IR" sz="3200" dirty="0" smtClean="0"/>
              <a:t>تولد(1/5%)</a:t>
            </a:r>
            <a:endParaRPr lang="fa-IR" sz="3200" dirty="0"/>
          </a:p>
          <a:p>
            <a:r>
              <a:rPr lang="fa-IR" sz="3200" dirty="0"/>
              <a:t>دریافت خون یا محصولات خونی آلوده به </a:t>
            </a:r>
            <a:r>
              <a:rPr lang="fa-IR" sz="3200" dirty="0" smtClean="0"/>
              <a:t>ویروس(0/8%)</a:t>
            </a:r>
            <a:endParaRPr lang="fa-IR" sz="3200" dirty="0"/>
          </a:p>
          <a:p>
            <a:r>
              <a:rPr lang="fa-IR" sz="3200" dirty="0" smtClean="0"/>
              <a:t>نامشخص(11%)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ED3E-24E9-4FBF-B513-3643A74A467B}" type="slidenum">
              <a:rPr lang="ar-SA"/>
              <a:pPr/>
              <a:t>16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98902"/>
            <a:ext cx="834456" cy="108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/>
              <a:t>راه های انتقال ویروس </a:t>
            </a:r>
            <a:r>
              <a:rPr lang="en-US"/>
              <a:t>HIV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2816"/>
            <a:ext cx="7272039" cy="4393034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fa-IR" sz="2400" dirty="0"/>
              <a:t>شایع ترین راه های انتقال عبارتند از:</a:t>
            </a:r>
          </a:p>
          <a:p>
            <a:r>
              <a:rPr lang="fa-IR" sz="2400" dirty="0">
                <a:solidFill>
                  <a:srgbClr val="FF0000"/>
                </a:solidFill>
              </a:rPr>
              <a:t>رابطه جنسی </a:t>
            </a:r>
            <a:r>
              <a:rPr lang="fa-IR" sz="2400" dirty="0"/>
              <a:t>با فرد آلوده به ویروس</a:t>
            </a:r>
          </a:p>
          <a:p>
            <a:r>
              <a:rPr lang="fa-IR" sz="2400" dirty="0"/>
              <a:t>استفاده از </a:t>
            </a:r>
            <a:r>
              <a:rPr lang="fa-IR" sz="2400" dirty="0">
                <a:solidFill>
                  <a:srgbClr val="FF0000"/>
                </a:solidFill>
              </a:rPr>
              <a:t>سرنگ مشترک</a:t>
            </a:r>
          </a:p>
          <a:p>
            <a:r>
              <a:rPr lang="fa-IR" sz="2400" dirty="0"/>
              <a:t>از راه </a:t>
            </a:r>
            <a:r>
              <a:rPr lang="fa-IR" sz="2400" dirty="0">
                <a:solidFill>
                  <a:srgbClr val="FF0000"/>
                </a:solidFill>
              </a:rPr>
              <a:t>مادر آلوده به کودک </a:t>
            </a:r>
            <a:r>
              <a:rPr lang="fa-IR" sz="2400" dirty="0"/>
              <a:t>قبل یا هنگام تولد و یا از طریق </a:t>
            </a:r>
            <a:r>
              <a:rPr lang="fa-IR" sz="2400" dirty="0">
                <a:solidFill>
                  <a:srgbClr val="FF0000"/>
                </a:solidFill>
              </a:rPr>
              <a:t>شیر </a:t>
            </a:r>
            <a:r>
              <a:rPr lang="fa-IR" sz="2400" dirty="0"/>
              <a:t>دادن پس از تولد</a:t>
            </a:r>
          </a:p>
          <a:p>
            <a:r>
              <a:rPr lang="fa-IR" sz="2400" dirty="0"/>
              <a:t>دریافت </a:t>
            </a:r>
            <a:r>
              <a:rPr lang="fa-IR" sz="2400" dirty="0">
                <a:solidFill>
                  <a:srgbClr val="FF0000"/>
                </a:solidFill>
              </a:rPr>
              <a:t>خون یا محصولات خونی </a:t>
            </a:r>
            <a:r>
              <a:rPr lang="fa-IR" sz="2400" dirty="0"/>
              <a:t>آلوده به ویروس</a:t>
            </a:r>
          </a:p>
          <a:p>
            <a:r>
              <a:rPr lang="fa-IR" sz="2400" dirty="0">
                <a:solidFill>
                  <a:srgbClr val="FF0000"/>
                </a:solidFill>
              </a:rPr>
              <a:t>پیوند اعضاء </a:t>
            </a:r>
            <a:r>
              <a:rPr lang="fa-IR" sz="2400" dirty="0"/>
              <a:t>از افراد آلوده به ویروس 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BED3E-24E9-4FBF-B513-3643A74A467B}" type="slidenum">
              <a:rPr lang="ar-SA"/>
              <a:pPr/>
              <a:t>17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5373216"/>
            <a:ext cx="640179" cy="83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7274769" cy="1320800"/>
          </a:xfrm>
        </p:spPr>
        <p:txBody>
          <a:bodyPr/>
          <a:lstStyle/>
          <a:p>
            <a:pPr algn="ctr"/>
            <a:r>
              <a:rPr lang="fa-IR" dirty="0"/>
              <a:t>راه های انتقال ویروس </a:t>
            </a:r>
            <a:r>
              <a:rPr lang="en-US" dirty="0"/>
              <a:t>HIV</a:t>
            </a:r>
            <a:r>
              <a:rPr lang="fa-IR" dirty="0"/>
              <a:t> ( ادامه)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8840"/>
            <a:ext cx="8820472" cy="42484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a-IR" sz="2800" dirty="0" smtClean="0"/>
              <a:t>از طریق خون ، مایع منی ، ترشحات واژن و یا شیر آلوده مادر مبتلا به سایر افراد</a:t>
            </a:r>
          </a:p>
          <a:p>
            <a:pPr>
              <a:lnSpc>
                <a:spcPct val="90000"/>
              </a:lnSpc>
            </a:pPr>
            <a:r>
              <a:rPr lang="fa-IR" sz="2800" dirty="0" smtClean="0"/>
              <a:t>از طریق ورید ، جدار مقعد یا راست روده ، جدار واژن یا دهانه رحم ، مجرای آلت تناسلی ،دهان و سایر غشاهای مخاطی (مثل چشم یا داخل بینی ) و  یا از طریق زخم ها و بریدگی ها</a:t>
            </a:r>
          </a:p>
          <a:p>
            <a:pPr>
              <a:lnSpc>
                <a:spcPct val="90000"/>
              </a:lnSpc>
            </a:pPr>
            <a:r>
              <a:rPr lang="fa-IR" sz="2800" dirty="0" smtClean="0"/>
              <a:t>بیشتر بودن  احتمال انتقال از مرد آلوده به زن سالم نسبت به انتقال از زن آلوده به مرد سالم در رابطه جنسی </a:t>
            </a:r>
            <a:endParaRPr lang="fa-IR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9A4E4-71CE-422A-BC95-2804E58D4E79}" type="slidenum">
              <a:rPr lang="ar-SA"/>
              <a:pPr/>
              <a:t>18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356441"/>
            <a:ext cx="695564" cy="90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ocu000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00113" y="4076700"/>
            <a:ext cx="2617787" cy="2179638"/>
          </a:xfrm>
          <a:noFill/>
          <a:ln/>
        </p:spPr>
      </p:pic>
      <p:pic>
        <p:nvPicPr>
          <p:cNvPr id="15363" name="Picture 3" descr="HM00163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81600" y="762000"/>
            <a:ext cx="2805113" cy="1981200"/>
          </a:xfrm>
          <a:noFill/>
          <a:ln/>
        </p:spPr>
      </p:pic>
      <p:pic>
        <p:nvPicPr>
          <p:cNvPr id="15364" name="Picture 4" descr="18JD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0" y="914400"/>
            <a:ext cx="1376363" cy="1981200"/>
          </a:xfrm>
          <a:noFill/>
          <a:ln/>
        </p:spPr>
      </p:pic>
      <p:pic>
        <p:nvPicPr>
          <p:cNvPr id="15365" name="Picture 5" descr="85408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75225" y="3695700"/>
            <a:ext cx="2797175" cy="2179638"/>
          </a:xfrm>
          <a:noFill/>
          <a:ln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4" y="240506"/>
            <a:ext cx="1036637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92696"/>
            <a:ext cx="7772400" cy="1143000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FF0000"/>
                </a:solidFill>
              </a:rPr>
              <a:t>شعار روز جهاني ایدز 2016(14آذر ماه)</a:t>
            </a:r>
            <a:endParaRPr 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484313"/>
            <a:ext cx="9144000" cy="3529012"/>
          </a:xfrm>
        </p:spPr>
        <p:txBody>
          <a:bodyPr/>
          <a:lstStyle/>
          <a:p>
            <a:pPr algn="ctr"/>
            <a:endParaRPr lang="fa-IR" dirty="0" smtClean="0"/>
          </a:p>
          <a:p>
            <a:pPr algn="ctr"/>
            <a:endParaRPr lang="fa-IR" dirty="0" smtClean="0"/>
          </a:p>
          <a:p>
            <a:pPr algn="ctr">
              <a:buFontTx/>
              <a:buNone/>
            </a:pPr>
            <a:endParaRPr lang="fa-IR" dirty="0" smtClean="0"/>
          </a:p>
          <a:p>
            <a:pPr>
              <a:buFontTx/>
              <a:buNone/>
            </a:pPr>
            <a:r>
              <a:rPr lang="fa-IR" sz="3200" b="1" dirty="0" smtClean="0">
                <a:solidFill>
                  <a:srgbClr val="0000FF"/>
                </a:solidFill>
              </a:rPr>
              <a:t>                      مهار همه گیری اچ آي وي/ایدز</a:t>
            </a:r>
          </a:p>
          <a:p>
            <a:pPr>
              <a:buFontTx/>
              <a:buNone/>
            </a:pPr>
            <a:r>
              <a:rPr lang="fa-IR" b="1" dirty="0" smtClean="0">
                <a:solidFill>
                  <a:srgbClr val="0000FF"/>
                </a:solidFill>
              </a:rPr>
              <a:t>             با اطلاع رسانی ، پیشگیری، تشخیص زود هنگام،درمان و حمایت از مبتلایان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5547150"/>
            <a:ext cx="792088" cy="102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632848" cy="1320800"/>
          </a:xfrm>
        </p:spPr>
        <p:txBody>
          <a:bodyPr/>
          <a:lstStyle/>
          <a:p>
            <a:pPr algn="ctr"/>
            <a:r>
              <a:rPr lang="fa-IR" dirty="0"/>
              <a:t>راه های انتقال ویروس </a:t>
            </a:r>
            <a:r>
              <a:rPr lang="en-US" dirty="0"/>
              <a:t>HIV</a:t>
            </a:r>
            <a:r>
              <a:rPr lang="fa-IR" dirty="0"/>
              <a:t> ( ادامه)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17324"/>
            <a:ext cx="7725544" cy="4114800"/>
          </a:xfrm>
        </p:spPr>
        <p:txBody>
          <a:bodyPr>
            <a:normAutofit/>
          </a:bodyPr>
          <a:lstStyle/>
          <a:p>
            <a:r>
              <a:rPr lang="fa-IR" sz="2000" dirty="0"/>
              <a:t>اقدامات پزشکی ، دندانپزشکی ، حجامت ، سوراخ کردن </a:t>
            </a:r>
            <a:r>
              <a:rPr lang="fa-IR" sz="2000" dirty="0" smtClean="0"/>
              <a:t>گوش</a:t>
            </a:r>
          </a:p>
          <a:p>
            <a:endParaRPr lang="fa-IR" sz="2000" dirty="0"/>
          </a:p>
          <a:p>
            <a:r>
              <a:rPr lang="fa-IR" sz="2000" dirty="0"/>
              <a:t>انتقال از مادر </a:t>
            </a:r>
            <a:r>
              <a:rPr lang="en-US" sz="2000" dirty="0"/>
              <a:t>HIV</a:t>
            </a:r>
            <a:r>
              <a:rPr lang="fa-IR" sz="2000" dirty="0"/>
              <a:t>مثبت درزمان بارداری ، وضع حمل و زایمان ویا از طریق </a:t>
            </a:r>
            <a:r>
              <a:rPr lang="fa-IR" sz="2000" dirty="0" smtClean="0"/>
              <a:t>شیردهی</a:t>
            </a:r>
          </a:p>
          <a:p>
            <a:pPr marL="0" indent="0">
              <a:buNone/>
            </a:pPr>
            <a:endParaRPr lang="fa-IR" sz="2000" dirty="0"/>
          </a:p>
          <a:p>
            <a:r>
              <a:rPr lang="fa-IR" sz="2000" dirty="0"/>
              <a:t>در صورت تماس سطوح مخاطی مانند سطح داخلی چشم ، دهان و دستگاه تناسلی که فاقد سطح دفاعی پوست است با خون یا ترشحات آلوده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61CE-093B-4B97-9483-AA61D10DD16C}" type="slidenum">
              <a:rPr lang="ar-SA"/>
              <a:pPr/>
              <a:t>20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98902"/>
            <a:ext cx="834456" cy="108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8950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457200"/>
            <a:ext cx="2971800" cy="1981200"/>
          </a:xfrm>
          <a:noFill/>
          <a:ln/>
        </p:spPr>
      </p:pic>
      <p:pic>
        <p:nvPicPr>
          <p:cNvPr id="13315" name="Picture 3" descr="4028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533400"/>
            <a:ext cx="3005138" cy="1981200"/>
          </a:xfrm>
          <a:noFill/>
          <a:ln/>
        </p:spPr>
      </p:pic>
      <p:pic>
        <p:nvPicPr>
          <p:cNvPr id="13316" name="Picture 4" descr="BABY01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119438" y="3444875"/>
            <a:ext cx="2743200" cy="2178050"/>
          </a:xfrm>
          <a:noFill/>
          <a:ln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87450" y="2743200"/>
            <a:ext cx="1681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ar-SA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قبل اززايمان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230938" y="2692400"/>
            <a:ext cx="1576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ar-SA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حين زايمان</a:t>
            </a:r>
            <a:r>
              <a:rPr lang="ar-SA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695700" y="5892800"/>
            <a:ext cx="17827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ar-SA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بعد از زايمان</a:t>
            </a:r>
            <a:r>
              <a:rPr lang="ar-SA" sz="28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56706"/>
            <a:ext cx="762448" cy="9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utoUpdateAnimBg="0"/>
      <p:bldP spid="13318" grpId="0" autoUpdateAnimBg="0"/>
      <p:bldP spid="1331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ctr"/>
            <a:r>
              <a:rPr lang="en-US"/>
              <a:t>HIV</a:t>
            </a:r>
            <a:r>
              <a:rPr lang="fa-IR"/>
              <a:t> از طرق زیرانتقال نمی یابد</a:t>
            </a: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00213"/>
            <a:ext cx="8229600" cy="4752975"/>
          </a:xfrm>
        </p:spPr>
        <p:txBody>
          <a:bodyPr/>
          <a:lstStyle/>
          <a:p>
            <a:r>
              <a:rPr lang="fa-IR" sz="3600"/>
              <a:t>دست دادن </a:t>
            </a:r>
          </a:p>
          <a:p>
            <a:r>
              <a:rPr lang="fa-IR" sz="3600"/>
              <a:t>بوسیدن ،در آغوش گرفتن </a:t>
            </a:r>
          </a:p>
          <a:p>
            <a:r>
              <a:rPr lang="fa-IR" sz="3600"/>
              <a:t>تماس های معمولی روزانه</a:t>
            </a:r>
          </a:p>
          <a:p>
            <a:r>
              <a:rPr lang="fa-IR" sz="3600"/>
              <a:t>سرفه کردن ، عطسه کردن </a:t>
            </a:r>
          </a:p>
          <a:p>
            <a:r>
              <a:rPr lang="fa-IR" sz="3600"/>
              <a:t>خون دادن </a:t>
            </a:r>
          </a:p>
          <a:p>
            <a:r>
              <a:rPr lang="fa-IR" sz="3600"/>
              <a:t>استفاده از توالت عمومی یا استخرهای شنا، حمام و...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AE134-FCFA-4C1B-ABB8-84BB37ED6E9C}" type="slidenum">
              <a:rPr lang="ar-SA"/>
              <a:pPr/>
              <a:t>22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821896"/>
            <a:ext cx="618432" cy="80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7346777" cy="1320800"/>
          </a:xfrm>
        </p:spPr>
        <p:txBody>
          <a:bodyPr>
            <a:normAutofit/>
          </a:bodyPr>
          <a:lstStyle/>
          <a:p>
            <a:r>
              <a:rPr lang="en-US" dirty="0"/>
              <a:t>HIV</a:t>
            </a:r>
            <a:r>
              <a:rPr lang="fa-IR" dirty="0"/>
              <a:t> از طرق زیرانتقال نمی یابد(ادامه)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052513"/>
            <a:ext cx="8686800" cy="5040312"/>
          </a:xfrm>
        </p:spPr>
        <p:txBody>
          <a:bodyPr>
            <a:normAutofit/>
          </a:bodyPr>
          <a:lstStyle/>
          <a:p>
            <a:endParaRPr lang="fa-IR" dirty="0"/>
          </a:p>
          <a:p>
            <a:r>
              <a:rPr lang="fa-IR" sz="2600" dirty="0"/>
              <a:t>استفاده از رختخواب مشترک ، ظروف و غذای مشترک</a:t>
            </a:r>
          </a:p>
          <a:p>
            <a:r>
              <a:rPr lang="fa-IR" sz="2600" dirty="0"/>
              <a:t>نیش پشه یا سایر حشرات و </a:t>
            </a:r>
            <a:r>
              <a:rPr lang="fa-IR" sz="2600" dirty="0" smtClean="0"/>
              <a:t>حیوانات</a:t>
            </a:r>
          </a:p>
          <a:p>
            <a:r>
              <a:rPr lang="fa-IR" sz="2600" dirty="0" smtClean="0"/>
              <a:t> </a:t>
            </a:r>
            <a:endParaRPr lang="fa-IR" sz="2600" dirty="0"/>
          </a:p>
          <a:p>
            <a:r>
              <a:rPr lang="fa-IR" sz="2600" dirty="0"/>
              <a:t>بازی کردن با نوزاد یا کودک مبتلا به </a:t>
            </a:r>
            <a:r>
              <a:rPr lang="en-US" sz="2600" dirty="0" smtClean="0"/>
              <a:t>HIV/AIDS</a:t>
            </a:r>
            <a:endParaRPr lang="fa-IR" sz="2600" dirty="0" smtClean="0"/>
          </a:p>
          <a:p>
            <a:endParaRPr lang="en-US" sz="2600" dirty="0"/>
          </a:p>
          <a:p>
            <a:r>
              <a:rPr lang="fa-IR" sz="2600" dirty="0"/>
              <a:t>مراقبت از بیمار مبتلا به ایدز، درصورت رعایت اصول </a:t>
            </a:r>
            <a:r>
              <a:rPr lang="fa-IR" sz="2600" dirty="0" smtClean="0"/>
              <a:t>بهداشتی</a:t>
            </a:r>
          </a:p>
          <a:p>
            <a:endParaRPr lang="en-US" sz="2600" dirty="0"/>
          </a:p>
          <a:p>
            <a:r>
              <a:rPr lang="fa-IR" sz="2600" dirty="0"/>
              <a:t>مراقبت ازکودکان هنگامی که بزرگسال مبتلا به ویروس یا ایدزاست</a:t>
            </a:r>
            <a:endParaRPr lang="en-US" sz="2600" dirty="0"/>
          </a:p>
          <a:p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2A956-A55A-44B4-ADB7-10579A066EAE}" type="slidenum">
              <a:rPr lang="ar-SA"/>
              <a:pPr/>
              <a:t>23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65" y="5842334"/>
            <a:ext cx="695176" cy="90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SNSS07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457200"/>
            <a:ext cx="1825625" cy="1981200"/>
          </a:xfrm>
          <a:noFill/>
          <a:ln/>
        </p:spPr>
      </p:pic>
      <p:pic>
        <p:nvPicPr>
          <p:cNvPr id="18436" name="Picture 4" descr="BSNSS06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838200"/>
            <a:ext cx="2595563" cy="1231900"/>
          </a:xfrm>
          <a:noFill/>
          <a:ln/>
        </p:spPr>
      </p:pic>
      <p:pic>
        <p:nvPicPr>
          <p:cNvPr id="18438" name="Picture 6" descr="FACES22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263650" y="3276600"/>
            <a:ext cx="1976438" cy="2179638"/>
          </a:xfrm>
          <a:noFill/>
          <a:ln/>
        </p:spPr>
      </p:pic>
      <p:pic>
        <p:nvPicPr>
          <p:cNvPr id="18439" name="Picture 7" descr="MEN30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024563" y="2773363"/>
            <a:ext cx="1539875" cy="2724150"/>
          </a:xfrm>
          <a:noFill/>
          <a:ln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143000" y="2590800"/>
            <a:ext cx="23479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ar-SA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ارتباطات اجتماعي</a:t>
            </a:r>
            <a:r>
              <a:rPr lang="ar-SA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943600" y="2362200"/>
            <a:ext cx="1431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ar-SA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دست دادن</a:t>
            </a:r>
            <a:r>
              <a:rPr lang="ar-SA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676400" y="5715000"/>
            <a:ext cx="925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ar-SA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عطسه</a:t>
            </a:r>
            <a:endParaRPr lang="en-US" sz="28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6084888" y="5715000"/>
            <a:ext cx="1271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ar-SA" sz="28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سرفه</a:t>
            </a:r>
            <a:endParaRPr lang="en-US" sz="2800" b="1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7" grpId="0" autoUpdateAnimBg="0"/>
      <p:bldP spid="18440" grpId="0" autoUpdateAnimBg="0"/>
      <p:bldP spid="1844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EN81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304800"/>
            <a:ext cx="1668463" cy="1981200"/>
          </a:xfrm>
          <a:noFill/>
          <a:ln/>
        </p:spPr>
      </p:pic>
      <p:pic>
        <p:nvPicPr>
          <p:cNvPr id="19459" name="Picture 3" descr="CICAD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91200" y="228600"/>
            <a:ext cx="1981200" cy="1981200"/>
          </a:xfrm>
          <a:noFill/>
          <a:ln/>
        </p:spPr>
      </p:pic>
      <p:pic>
        <p:nvPicPr>
          <p:cNvPr id="19460" name="Picture 4" descr="WATER0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265863" y="3192463"/>
            <a:ext cx="2041525" cy="2179637"/>
          </a:xfrm>
          <a:noFill/>
          <a:ln/>
        </p:spPr>
      </p:pic>
      <p:pic>
        <p:nvPicPr>
          <p:cNvPr id="19461" name="Picture 5" descr="WOBOD0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733800"/>
            <a:ext cx="31432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MEN3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200400"/>
            <a:ext cx="10477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828800" y="23622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ar-SA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تلفن </a:t>
            </a:r>
            <a:endParaRPr lang="en-US" sz="28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943600" y="2057400"/>
            <a:ext cx="1725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ar-SA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نيش حشرات</a:t>
            </a:r>
            <a:r>
              <a:rPr lang="ar-SA" sz="240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219200" y="5562600"/>
            <a:ext cx="1885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ar-SA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ملاقات بيماران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172200" y="5638800"/>
            <a:ext cx="1968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ar-SA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استخر هاي شنا</a:t>
            </a:r>
            <a:endParaRPr lang="en-US" sz="28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utoUpdateAnimBg="0"/>
      <p:bldP spid="19464" grpId="0" autoUpdateAnimBg="0"/>
      <p:bldP spid="19465" grpId="0" autoUpdateAnimBg="0"/>
      <p:bldP spid="1946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ocu00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EFF1F2"/>
              </a:clrFrom>
              <a:clrTo>
                <a:srgbClr val="EFF1F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6132" y="1701901"/>
            <a:ext cx="1720735" cy="1982585"/>
          </a:xfrm>
          <a:noFill/>
          <a:ln/>
        </p:spPr>
      </p:pic>
      <p:pic>
        <p:nvPicPr>
          <p:cNvPr id="20483" name="Picture 3" descr="BWSQ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566973" y="1600200"/>
            <a:ext cx="2201053" cy="2185988"/>
          </a:xfrm>
          <a:noFill/>
          <a:ln/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752600" y="4052888"/>
            <a:ext cx="177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ar-SA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توالت عمومي</a:t>
            </a:r>
            <a:endParaRPr lang="en-US" sz="28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324600" y="4205288"/>
            <a:ext cx="7302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ar-SA" sz="2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حمام</a:t>
            </a:r>
            <a:endParaRPr lang="en-US" sz="28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5" y="5218850"/>
            <a:ext cx="758908" cy="98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utoUpdateAnimBg="0"/>
      <p:bldP spid="2048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125538"/>
            <a:ext cx="8542337" cy="4957762"/>
          </a:xfrm>
        </p:spPr>
        <p:txBody>
          <a:bodyPr>
            <a:normAutofit lnSpcReduction="10000"/>
          </a:bodyPr>
          <a:lstStyle/>
          <a:p>
            <a:r>
              <a:rPr lang="fa-IR" sz="3600"/>
              <a:t>بسیاری از افراد آلوده به عفونت های آمیزشی و </a:t>
            </a:r>
            <a:r>
              <a:rPr lang="en-US" sz="3600"/>
              <a:t>HIV/AIDS</a:t>
            </a:r>
            <a:r>
              <a:rPr lang="fa-IR" sz="3600"/>
              <a:t> علایمی از بیماری ندارند در حالی که    می توانند بیماری را به دیگران منتقل نمایند </a:t>
            </a:r>
          </a:p>
          <a:p>
            <a:endParaRPr lang="fa-IR" sz="3600"/>
          </a:p>
          <a:p>
            <a:r>
              <a:rPr lang="fa-IR" sz="3600"/>
              <a:t>آنچه فرد را در معرض خطر ابتلای به ایدز قرار       می دهد ، رفتارهای پرخطر او است . می توان بدون ترس درکنار افراد آلوده زیست .</a:t>
            </a:r>
            <a:endParaRPr lang="en-US" sz="360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F1951-9E90-4D09-BFE4-7A5C2B4370EA}" type="slidenum">
              <a:rPr lang="ar-SA"/>
              <a:pPr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634461"/>
            <a:ext cx="690440" cy="89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692696"/>
            <a:ext cx="8064896" cy="5616624"/>
          </a:xfrm>
        </p:spPr>
        <p:txBody>
          <a:bodyPr/>
          <a:lstStyle/>
          <a:p>
            <a:pPr>
              <a:buFontTx/>
              <a:buNone/>
            </a:pPr>
            <a:r>
              <a:rPr lang="fa-IR" b="1" i="1" dirty="0">
                <a:solidFill>
                  <a:srgbClr val="FF0000"/>
                </a:solidFill>
              </a:rPr>
              <a:t>چه کسانی ممکن است مبتلا شوند؟</a:t>
            </a:r>
            <a:r>
              <a:rPr lang="fa-IR" dirty="0"/>
              <a:t>                                         </a:t>
            </a:r>
          </a:p>
          <a:p>
            <a:pPr>
              <a:buFontTx/>
              <a:buNone/>
            </a:pPr>
            <a:r>
              <a:rPr lang="fa-IR" b="1" dirty="0">
                <a:solidFill>
                  <a:srgbClr val="0000FF"/>
                </a:solidFill>
              </a:rPr>
              <a:t>کدام افراد با احتمال بیشتر در معرض رخدادهای منجر به سرایت بیماری هستند</a:t>
            </a:r>
            <a:r>
              <a:rPr lang="fa-IR" dirty="0">
                <a:solidFill>
                  <a:srgbClr val="0000FF"/>
                </a:solidFill>
              </a:rPr>
              <a:t>؟                                                               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a-IR" dirty="0">
                <a:solidFill>
                  <a:srgbClr val="0000FF"/>
                </a:solidFill>
              </a:rPr>
              <a:t>جوانان                                                                          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a-IR" dirty="0">
                <a:solidFill>
                  <a:srgbClr val="0000FF"/>
                </a:solidFill>
              </a:rPr>
              <a:t>داشتن چند شریک جنسی و شاغلان جنسی                                     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a-IR" dirty="0">
                <a:solidFill>
                  <a:srgbClr val="0000FF"/>
                </a:solidFill>
              </a:rPr>
              <a:t>زندانیان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a-IR" dirty="0">
                <a:solidFill>
                  <a:srgbClr val="0000FF"/>
                </a:solidFill>
              </a:rPr>
              <a:t>مصرف کنندگان </a:t>
            </a:r>
            <a:r>
              <a:rPr lang="fa-IR" dirty="0" smtClean="0">
                <a:solidFill>
                  <a:srgbClr val="0000FF"/>
                </a:solidFill>
              </a:rPr>
              <a:t>مواد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a-IR" dirty="0" smtClean="0">
                <a:solidFill>
                  <a:srgbClr val="0000FF"/>
                </a:solidFill>
              </a:rPr>
              <a:t> </a:t>
            </a:r>
            <a:r>
              <a:rPr lang="fa-IR" dirty="0">
                <a:solidFill>
                  <a:srgbClr val="0000FF"/>
                </a:solidFill>
              </a:rPr>
              <a:t>دریافت کنندگان خون و فراوردهای خونی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a-IR" dirty="0">
                <a:solidFill>
                  <a:srgbClr val="0000FF"/>
                </a:solidFill>
              </a:rPr>
              <a:t>زنان و دختران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a-IR" dirty="0">
                <a:solidFill>
                  <a:srgbClr val="0000FF"/>
                </a:solidFill>
              </a:rPr>
              <a:t>کارکنان بهداشتی- پزشکی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a-IR" dirty="0">
                <a:solidFill>
                  <a:srgbClr val="0000FF"/>
                </a:solidFill>
              </a:rPr>
              <a:t>مسا فران حرفه ای</a:t>
            </a:r>
            <a:r>
              <a:rPr lang="fa-IR" sz="2800" dirty="0"/>
              <a:t>                              </a:t>
            </a:r>
            <a:endParaRPr lang="en-US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73216"/>
            <a:ext cx="1050480" cy="136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76313"/>
          </a:xfrm>
        </p:spPr>
        <p:txBody>
          <a:bodyPr/>
          <a:lstStyle/>
          <a:p>
            <a:pPr algn="ctr"/>
            <a:r>
              <a:rPr lang="fa-IR"/>
              <a:t>تشخیص آلودگی به </a:t>
            </a:r>
            <a:r>
              <a:rPr lang="en-US"/>
              <a:t>HIV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589963" cy="5256212"/>
          </a:xfrm>
        </p:spPr>
        <p:txBody>
          <a:bodyPr>
            <a:normAutofit/>
          </a:bodyPr>
          <a:lstStyle/>
          <a:p>
            <a:r>
              <a:rPr lang="fa-IR" sz="2800" dirty="0"/>
              <a:t>تشخیص عفونت </a:t>
            </a:r>
            <a:r>
              <a:rPr lang="en-US" sz="2800" dirty="0"/>
              <a:t> HIV</a:t>
            </a:r>
            <a:r>
              <a:rPr lang="fa-IR" sz="2800" dirty="0"/>
              <a:t>از طریق آزمایش خون</a:t>
            </a:r>
          </a:p>
          <a:p>
            <a:r>
              <a:rPr lang="fa-IR" sz="2800" dirty="0"/>
              <a:t>فاصله بین عفونت با ویروس و پیدایش پادتن بین 2هفته تا 16 ماه ( به طور متوسط 25 روز) طول می کشد (دوره پنجره). </a:t>
            </a:r>
          </a:p>
          <a:p>
            <a:r>
              <a:rPr lang="fa-IR" sz="2800" dirty="0"/>
              <a:t>افرادی که در این دوره قرار دارند دچارعفونت شده اند ولی آزمایش آنها منفی است که باید 3 ماه بعد آزمایش را تکرار کنند .</a:t>
            </a:r>
          </a:p>
          <a:p>
            <a:r>
              <a:rPr lang="fa-IR" sz="2800" dirty="0"/>
              <a:t>اگر آزمایش مثبت بود برای تایید تشخیص آزمایش دیگری باید انجام شود.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0D2F5-0C0E-404A-9C87-7EDF2E0FEA42}" type="slidenum">
              <a:rPr lang="ar-SA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ids_1984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2214592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86050" y="6000768"/>
            <a:ext cx="6072198" cy="285752"/>
          </a:xfrm>
        </p:spPr>
        <p:txBody>
          <a:bodyPr anchor="t">
            <a:normAutofit fontScale="90000"/>
          </a:bodyPr>
          <a:lstStyle/>
          <a:p>
            <a:pPr algn="ctr" eaLnBrk="1" hangingPunct="1">
              <a:defRPr/>
            </a:pPr>
            <a:r>
              <a:rPr lang="fa-IR" sz="1800" dirty="0" smtClean="0">
                <a:solidFill>
                  <a:srgbClr val="FF0000"/>
                </a:solidFill>
                <a:latin typeface="Tahoma" pitchFamily="34" charset="0"/>
              </a:rPr>
              <a:t>روز جهاني ايدزهمه ساله اول دسامبر ميلادي ( 11 آذر ماه ) </a:t>
            </a:r>
            <a:r>
              <a:rPr lang="fa-IR" sz="2400" dirty="0" smtClean="0">
                <a:solidFill>
                  <a:srgbClr val="FF0000"/>
                </a:solidFill>
                <a:latin typeface="Tahoma" pitchFamily="34" charset="0"/>
              </a:rPr>
              <a:t/>
            </a:r>
            <a:br>
              <a:rPr lang="fa-IR" sz="2400" dirty="0" smtClean="0">
                <a:solidFill>
                  <a:srgbClr val="FF0000"/>
                </a:solidFill>
                <a:latin typeface="Tahoma" pitchFamily="34" charset="0"/>
              </a:rPr>
            </a:br>
            <a:r>
              <a:rPr lang="fa-IR" sz="2400" dirty="0" smtClean="0">
                <a:solidFill>
                  <a:srgbClr val="FF0000"/>
                </a:solidFill>
                <a:cs typeface="2  Aseman" pitchFamily="2" charset="-78"/>
              </a:rPr>
              <a:t/>
            </a:r>
            <a:br>
              <a:rPr lang="fa-IR" sz="2400" dirty="0" smtClean="0">
                <a:solidFill>
                  <a:srgbClr val="FF0000"/>
                </a:solidFill>
                <a:cs typeface="2  Aseman" pitchFamily="2" charset="-78"/>
              </a:rPr>
            </a:br>
            <a:r>
              <a:rPr lang="fa-IR" sz="2400" dirty="0" smtClean="0">
                <a:solidFill>
                  <a:srgbClr val="0000FF"/>
                </a:solidFill>
                <a:cs typeface="2  Aseman" pitchFamily="2" charset="-78"/>
              </a:rPr>
              <a:t/>
            </a:r>
            <a:br>
              <a:rPr lang="fa-IR" sz="2400" dirty="0" smtClean="0">
                <a:solidFill>
                  <a:srgbClr val="0000FF"/>
                </a:solidFill>
                <a:cs typeface="2  Aseman" pitchFamily="2" charset="-78"/>
              </a:rPr>
            </a:br>
            <a:r>
              <a:rPr lang="fa-IR" sz="2400" dirty="0" smtClean="0">
                <a:solidFill>
                  <a:srgbClr val="0000FF"/>
                </a:solidFill>
                <a:cs typeface="2  Aseman" pitchFamily="2" charset="-78"/>
              </a:rPr>
              <a:t/>
            </a:r>
            <a:br>
              <a:rPr lang="fa-IR" sz="2400" dirty="0" smtClean="0">
                <a:solidFill>
                  <a:srgbClr val="0000FF"/>
                </a:solidFill>
                <a:cs typeface="2  Aseman" pitchFamily="2" charset="-78"/>
              </a:rPr>
            </a:br>
            <a:r>
              <a:rPr lang="fa-IR" sz="2400" dirty="0" smtClean="0">
                <a:solidFill>
                  <a:srgbClr val="0000FF"/>
                </a:solidFill>
                <a:cs typeface="2  Aseman" pitchFamily="2" charset="-78"/>
              </a:rPr>
              <a:t/>
            </a:r>
            <a:br>
              <a:rPr lang="fa-IR" sz="2400" dirty="0" smtClean="0">
                <a:solidFill>
                  <a:srgbClr val="0000FF"/>
                </a:solidFill>
                <a:cs typeface="2  Aseman" pitchFamily="2" charset="-78"/>
              </a:rPr>
            </a:br>
            <a:r>
              <a:rPr lang="fa-IR" sz="2400" dirty="0" smtClean="0">
                <a:solidFill>
                  <a:srgbClr val="0000FF"/>
                </a:solidFill>
                <a:cs typeface="2  Aseman" pitchFamily="2" charset="-78"/>
              </a:rPr>
              <a:t>                                      </a:t>
            </a:r>
            <a:br>
              <a:rPr lang="fa-IR" sz="2400" dirty="0" smtClean="0">
                <a:solidFill>
                  <a:srgbClr val="0000FF"/>
                </a:solidFill>
                <a:cs typeface="2  Aseman" pitchFamily="2" charset="-78"/>
              </a:rPr>
            </a:br>
            <a:endParaRPr lang="fa-IR" sz="2400" dirty="0" smtClean="0">
              <a:solidFill>
                <a:srgbClr val="00FF00"/>
              </a:solidFill>
              <a:cs typeface="2  Titr" pitchFamily="2" charset="-78"/>
            </a:endParaRP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770524" y="1166842"/>
            <a:ext cx="6072187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a-IR" b="1" dirty="0"/>
              <a:t>در سال1991 گروهي از هنرمندان ، با تأسيس گروه ايدز تجسمي" </a:t>
            </a:r>
            <a:r>
              <a:rPr lang="en-US" b="1" dirty="0"/>
              <a:t>VISUAL AIDS" </a:t>
            </a:r>
            <a:r>
              <a:rPr lang="fa-IR" b="1" dirty="0"/>
              <a:t>در شهر نيويورک روبان قرمز را به عنوان نشان گروه خود انتخاب کردند پاتريک او کانل ، بنيانگذار گروه ايدز تجسمي و 15 نفر دیگر رنگ قرمز رنگي است که جلب توجه مي کند و همچنين حسي پر شور را القا مي کند. </a:t>
            </a:r>
            <a:br>
              <a:rPr lang="fa-IR" b="1" dirty="0"/>
            </a:br>
            <a:r>
              <a:rPr lang="fa-IR" b="1" dirty="0"/>
              <a:t>قرمز همچنين رنگ خون است و همين طور رنگ عشق این گروه هنرمندان در توضیح نماد خودشان موارد زیر را یادآور می شوند</a:t>
            </a:r>
            <a:r>
              <a:rPr lang="fa-IR" b="1" dirty="0" smtClean="0"/>
              <a:t>:</a:t>
            </a:r>
          </a:p>
          <a:p>
            <a:pPr algn="r"/>
            <a:r>
              <a:rPr lang="fa-IR" b="1" dirty="0" smtClean="0"/>
              <a:t> </a:t>
            </a:r>
            <a:r>
              <a:rPr lang="fa-IR" b="1" dirty="0"/>
              <a:t/>
            </a:r>
            <a:br>
              <a:rPr lang="fa-IR" b="1" dirty="0"/>
            </a:br>
            <a:r>
              <a:rPr lang="fa-IR" b="1" dirty="0"/>
              <a:t>1 ) قرمز مانند عشق که سمبل شورو عشق ومدارا با بيماران است.</a:t>
            </a:r>
            <a:br>
              <a:rPr lang="fa-IR" b="1" dirty="0"/>
            </a:br>
            <a:r>
              <a:rPr lang="fa-IR" b="1" dirty="0"/>
              <a:t>2) قرمز مانند خون که نمايانگر درد ورنج انسان ها از مرگ بيماران مبتلا به ايدز است .</a:t>
            </a:r>
            <a:br>
              <a:rPr lang="fa-IR" b="1" dirty="0"/>
            </a:br>
            <a:r>
              <a:rPr lang="fa-IR" b="1" dirty="0"/>
              <a:t>3) قرمز مانند خشم ، خشمي که از ناتواني در برابر اين بيماري و نبودن امکان بهبود و درمان قطعي بيماران نشات مي گيرد .</a:t>
            </a:r>
            <a:br>
              <a:rPr lang="fa-IR" b="1" dirty="0"/>
            </a:br>
            <a:r>
              <a:rPr lang="fa-IR" b="1" dirty="0"/>
              <a:t>4) قرمزمانند علامت خطر که بي توجهي به آن به منزله ناديده گرفتن يکي از بزرگترين معضلات جهاني است.</a:t>
            </a:r>
            <a:br>
              <a:rPr lang="fa-IR" b="1" dirty="0"/>
            </a:b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326182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836712"/>
            <a:ext cx="7418785" cy="1093688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/>
              <a:t>فواید تشخیص زود هنگام عفونت با </a:t>
            </a:r>
            <a:r>
              <a:rPr lang="en-US" dirty="0"/>
              <a:t>HIV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2132856"/>
            <a:ext cx="6914729" cy="3908507"/>
          </a:xfrm>
        </p:spPr>
        <p:txBody>
          <a:bodyPr>
            <a:normAutofit fontScale="85000" lnSpcReduction="20000"/>
          </a:bodyPr>
          <a:lstStyle/>
          <a:p>
            <a:r>
              <a:rPr lang="fa-IR" sz="3600" dirty="0"/>
              <a:t>به تاخیر انداختن پیشرفت بیماری </a:t>
            </a:r>
          </a:p>
          <a:p>
            <a:r>
              <a:rPr lang="fa-IR" sz="3600" dirty="0"/>
              <a:t>پیشگیری از عفونت های فرصت طلب </a:t>
            </a:r>
          </a:p>
          <a:p>
            <a:r>
              <a:rPr lang="fa-IR" sz="3600" dirty="0"/>
              <a:t>حفظ سلامتی بیمار از طریق آموزش و مشاوره </a:t>
            </a:r>
          </a:p>
          <a:p>
            <a:r>
              <a:rPr lang="fa-IR" sz="3600" dirty="0"/>
              <a:t>امید برای درمان </a:t>
            </a:r>
          </a:p>
          <a:p>
            <a:r>
              <a:rPr lang="fa-IR" sz="3600" dirty="0"/>
              <a:t>شناسایی تغییرات همه گیری در سطح جامعه </a:t>
            </a:r>
          </a:p>
          <a:p>
            <a:r>
              <a:rPr lang="fa-IR" sz="3600" dirty="0"/>
              <a:t>ایجاد فرصت تاثیر مثبت از سوی پزشکان 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3C209-B6A5-497D-A616-9F973DB7DBBE}" type="slidenum">
              <a:rPr lang="ar-SA"/>
              <a:pPr/>
              <a:t>30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77272"/>
            <a:ext cx="754316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راه های پیشگیری از </a:t>
            </a:r>
            <a:r>
              <a:rPr lang="en-US"/>
              <a:t>HIV /AIDS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043608" y="1700808"/>
            <a:ext cx="6347714" cy="3880773"/>
          </a:xfrm>
        </p:spPr>
        <p:txBody>
          <a:bodyPr>
            <a:normAutofit fontScale="92500" lnSpcReduction="10000"/>
          </a:bodyPr>
          <a:lstStyle/>
          <a:p>
            <a:r>
              <a:rPr lang="fa-IR" sz="3600" dirty="0"/>
              <a:t>پایبندی به اصول اخلاقی و خانواده و باورهای دینی و اجتناب از بی بندوباری های جنسی </a:t>
            </a:r>
          </a:p>
          <a:p>
            <a:r>
              <a:rPr lang="fa-IR" sz="3600" dirty="0"/>
              <a:t>پیشگیری از انتقال از طریق خون </a:t>
            </a:r>
          </a:p>
          <a:p>
            <a:r>
              <a:rPr lang="fa-IR" sz="3600" dirty="0"/>
              <a:t>پیشگیری از انتقال عفونت از طریق بریدگی  پوست</a:t>
            </a:r>
          </a:p>
          <a:p>
            <a:r>
              <a:rPr lang="fa-IR" sz="3600" dirty="0"/>
              <a:t>پیشگیری از انتقال حوالی تولد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C9F5B-9154-4FA3-96AE-8B9942F3E29E}" type="slidenum">
              <a:rPr lang="ar-SA"/>
              <a:pPr/>
              <a:t>31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5" y="5013176"/>
            <a:ext cx="917100" cy="119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1700808"/>
            <a:ext cx="7346778" cy="4340555"/>
          </a:xfrm>
        </p:spPr>
        <p:txBody>
          <a:bodyPr/>
          <a:lstStyle/>
          <a:p>
            <a:pPr>
              <a:buFontTx/>
              <a:buNone/>
            </a:pPr>
            <a:r>
              <a:rPr lang="fa-IR" sz="3600" dirty="0"/>
              <a:t>   تاکنون درمان قطعی برای بیماری ایدز دریافت نشده است . داروهای ضد ویروس کنونی تنها زمان پیشرفت آلودگی به ویروس ، به سمت بیماری ایدز را طولانی تر می کنند.</a:t>
            </a:r>
            <a:endParaRPr lang="en-US" sz="3600" dirty="0"/>
          </a:p>
          <a:p>
            <a:pPr>
              <a:buFontTx/>
              <a:buNone/>
            </a:pP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C10DA-B470-417C-85BC-66745315AA41}" type="slidenum">
              <a:rPr lang="ar-SA"/>
              <a:pPr/>
              <a:t>32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5" y="5120626"/>
            <a:ext cx="834456" cy="108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688975"/>
          </a:xfrm>
        </p:spPr>
        <p:txBody>
          <a:bodyPr>
            <a:normAutofit/>
          </a:bodyPr>
          <a:lstStyle/>
          <a:p>
            <a:pPr algn="ctr"/>
            <a:r>
              <a:rPr lang="fa-IR"/>
              <a:t>ابعاد اجتماعی و روانی بیماری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2073275"/>
            <a:ext cx="8229600" cy="4784725"/>
          </a:xfrm>
        </p:spPr>
        <p:txBody>
          <a:bodyPr/>
          <a:lstStyle/>
          <a:p>
            <a:r>
              <a:rPr lang="fa-IR" dirty="0"/>
              <a:t>بروز مشکلات جسمی و مشکلات روانی اجتماعی در مبتلایان پس از تشخیص آلودگی به ویروس  </a:t>
            </a:r>
          </a:p>
          <a:p>
            <a:r>
              <a:rPr lang="fa-IR" dirty="0"/>
              <a:t>ابتلای برخی بیماران به افسردگی در زمان تبدیل عفونت  به بیماری ایدز</a:t>
            </a:r>
          </a:p>
          <a:p>
            <a:r>
              <a:rPr lang="fa-IR" dirty="0"/>
              <a:t>بالاتر بودن خطرخودکشی در مبتلایان به ایدزنسبت به مردم معمولی </a:t>
            </a:r>
          </a:p>
          <a:p>
            <a:r>
              <a:rPr lang="fa-IR" dirty="0"/>
              <a:t>آسیب پذیری بیماران مبتلا به ایدز در مقابل طرد شدن</a:t>
            </a:r>
          </a:p>
          <a:p>
            <a:r>
              <a:rPr lang="fa-IR" dirty="0"/>
              <a:t>تبعیض درمورد انتخاب شغل ، مسکن ، مراقبت های بهداشتی به دلیل پیشداوری نسبت به این افراد ،  و ترس   از سرایت بیماری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B2A9-9B74-407A-B95D-AF4AA72DBC94}" type="slidenum">
              <a:rPr lang="ar-SA"/>
              <a:pPr/>
              <a:t>33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857760"/>
            <a:ext cx="1036637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49338"/>
          </a:xfrm>
        </p:spPr>
        <p:txBody>
          <a:bodyPr/>
          <a:lstStyle/>
          <a:p>
            <a:pPr algn="ctr"/>
            <a:r>
              <a:rPr lang="fa-IR"/>
              <a:t>ابعاد اجتماعی و روانی بیماری(ادامه)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438"/>
            <a:ext cx="8697913" cy="5184775"/>
          </a:xfrm>
        </p:spPr>
        <p:txBody>
          <a:bodyPr>
            <a:normAutofit/>
          </a:bodyPr>
          <a:lstStyle/>
          <a:p>
            <a:r>
              <a:rPr lang="fa-IR" sz="2800" dirty="0"/>
              <a:t>بیماران در مرحله بحران ابتدایی ایدز،به علت اظطراب در نگهداری اطلاعات مشکل دارند و نمی توانند با این حقیقت که مبتلا به بیماری هستند کنار بیایند</a:t>
            </a:r>
          </a:p>
          <a:p>
            <a:r>
              <a:rPr lang="fa-IR" sz="2800" dirty="0"/>
              <a:t>این بیماران باید هرچه سریعتر از خدمات حمایتی از قبیل مشاوره ، حمایت قانونی و مالی و درمان روانشناسی برخوردار شوند</a:t>
            </a:r>
          </a:p>
          <a:p>
            <a:r>
              <a:rPr lang="fa-IR" sz="2800" dirty="0"/>
              <a:t>مشاوره به بیماران ، خانواده هایشان و جوامعی که در آنها زندگی می کنند برای مقابله با مشکلات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ACE1A-2B0D-43C5-8DE3-42FD6371B1CC}" type="slidenum">
              <a:rPr lang="ar-SA"/>
              <a:pPr/>
              <a:t>34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5" y="5027004"/>
            <a:ext cx="906464" cy="117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84300"/>
          </a:xfrm>
        </p:spPr>
        <p:txBody>
          <a:bodyPr/>
          <a:lstStyle/>
          <a:p>
            <a:pPr algn="ctr"/>
            <a:r>
              <a:rPr lang="fa-IR"/>
              <a:t>زندگی با ایدز 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-972616" y="1582076"/>
            <a:ext cx="8229600" cy="4824412"/>
          </a:xfrm>
        </p:spPr>
        <p:txBody>
          <a:bodyPr/>
          <a:lstStyle/>
          <a:p>
            <a:pPr>
              <a:buFontTx/>
              <a:buNone/>
            </a:pPr>
            <a:r>
              <a:rPr lang="fa-IR" dirty="0"/>
              <a:t>بکوشید بدن خودرا با استفاده از روش های زیر تقویت نمایید:</a:t>
            </a:r>
          </a:p>
          <a:p>
            <a:r>
              <a:rPr lang="fa-IR" dirty="0"/>
              <a:t>رژیم غذایی سرشار از پروتئین ،ویتامین و کربوهیدرات</a:t>
            </a:r>
          </a:p>
          <a:p>
            <a:r>
              <a:rPr lang="fa-IR" dirty="0"/>
              <a:t>فعالیت بدنی و خواب منظم </a:t>
            </a:r>
          </a:p>
          <a:p>
            <a:r>
              <a:rPr lang="fa-IR" dirty="0"/>
              <a:t>تداوم کار و فعالیت شغلی </a:t>
            </a:r>
          </a:p>
          <a:p>
            <a:r>
              <a:rPr lang="fa-IR" dirty="0"/>
              <a:t>سرگرم کردن خود با کار و فعالیت های معنی دار</a:t>
            </a:r>
          </a:p>
          <a:p>
            <a:r>
              <a:rPr lang="fa-IR" dirty="0"/>
              <a:t>اجتناب از هر گونه هیجان بدنی و عاطفی</a:t>
            </a:r>
          </a:p>
          <a:p>
            <a:r>
              <a:rPr lang="fa-IR" dirty="0"/>
              <a:t>معاشرت با دوستان وفامیل</a:t>
            </a:r>
          </a:p>
          <a:p>
            <a:r>
              <a:rPr lang="fa-IR" dirty="0"/>
              <a:t>صحبت در مورد بیماری و تشخیص خود</a:t>
            </a:r>
          </a:p>
          <a:p>
            <a:endParaRPr lang="fa-IR" dirty="0"/>
          </a:p>
          <a:p>
            <a:pPr>
              <a:buFontTx/>
              <a:buNone/>
            </a:pPr>
            <a:endParaRPr lang="fa-IR" dirty="0"/>
          </a:p>
          <a:p>
            <a:pPr>
              <a:buFontTx/>
              <a:buNone/>
            </a:pP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C78C1-41C5-4E43-BA09-C5CC11BB339D}" type="slidenum">
              <a:rPr lang="ar-SA"/>
              <a:pPr/>
              <a:t>35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857760"/>
            <a:ext cx="1036637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20775"/>
          </a:xfrm>
        </p:spPr>
        <p:txBody>
          <a:bodyPr/>
          <a:lstStyle/>
          <a:p>
            <a:pPr algn="ctr"/>
            <a:r>
              <a:rPr lang="fa-IR"/>
              <a:t>زندگی با ایدز(ادامه)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824"/>
            <a:ext cx="6623967" cy="4392464"/>
          </a:xfrm>
        </p:spPr>
        <p:txBody>
          <a:bodyPr/>
          <a:lstStyle/>
          <a:p>
            <a:r>
              <a:rPr lang="fa-IR" dirty="0"/>
              <a:t>استفاده از کاندوم در هنگام مقاربت</a:t>
            </a:r>
          </a:p>
          <a:p>
            <a:r>
              <a:rPr lang="fa-IR" dirty="0"/>
              <a:t>استفاده از خدمات پزشکی و پیگیری توصیه های مراقبتی</a:t>
            </a:r>
          </a:p>
          <a:p>
            <a:r>
              <a:rPr lang="fa-IR" dirty="0"/>
              <a:t>کاهش فشارهای روانی با شناسایی عوامل استرس زا</a:t>
            </a:r>
          </a:p>
          <a:p>
            <a:r>
              <a:rPr lang="fa-IR" dirty="0"/>
              <a:t>عدم استعمال دخانیات و الکل </a:t>
            </a:r>
          </a:p>
          <a:p>
            <a:r>
              <a:rPr lang="fa-IR" dirty="0"/>
              <a:t>مراقبت وپیشگیری از ابتلا به عفونت ها</a:t>
            </a:r>
          </a:p>
          <a:p>
            <a:r>
              <a:rPr lang="fa-IR" dirty="0"/>
              <a:t>مشاوره قبل از تصمیم به حاملگی </a:t>
            </a:r>
          </a:p>
          <a:p>
            <a:r>
              <a:rPr lang="fa-IR" dirty="0"/>
              <a:t>خودداری از استفاده از داروهای غیر مجاز</a:t>
            </a:r>
          </a:p>
          <a:p>
            <a:r>
              <a:rPr lang="fa-IR" dirty="0"/>
              <a:t>خودداری از انزوا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DC305-B603-4F61-A8A1-8923FD445CED}" type="slidenum">
              <a:rPr lang="ar-SA"/>
              <a:pPr/>
              <a:t>36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857760"/>
            <a:ext cx="1036637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/>
              <a:t>برخورد با بیمار مبتلا به </a:t>
            </a:r>
            <a:r>
              <a:rPr lang="en-US"/>
              <a:t>HIV/AIDS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-108521" y="2132856"/>
            <a:ext cx="8006775" cy="4462462"/>
          </a:xfrm>
        </p:spPr>
        <p:txBody>
          <a:bodyPr/>
          <a:lstStyle/>
          <a:p>
            <a:r>
              <a:rPr lang="fa-IR" dirty="0"/>
              <a:t>به وی آرامش ببخشید</a:t>
            </a:r>
          </a:p>
          <a:p>
            <a:r>
              <a:rPr lang="fa-IR" dirty="0"/>
              <a:t>دوست خود را لمس کنید ( دست وی را بگیرید )</a:t>
            </a:r>
          </a:p>
          <a:p>
            <a:r>
              <a:rPr lang="fa-IR" dirty="0"/>
              <a:t>به احساسات وی پاسخ مثبت دهید </a:t>
            </a:r>
          </a:p>
          <a:p>
            <a:r>
              <a:rPr lang="fa-IR" dirty="0"/>
              <a:t>در پاسخ دادن به نامه هایی که برای وی مشکل است او را یاری کنید</a:t>
            </a:r>
          </a:p>
          <a:p>
            <a:r>
              <a:rPr lang="fa-IR" dirty="0"/>
              <a:t>به دیدن فردی که از بیمار مراقبت می کند بروید و در صورت لزوم جای وی را بگیرید</a:t>
            </a:r>
          </a:p>
          <a:p>
            <a:r>
              <a:rPr lang="fa-IR" dirty="0"/>
              <a:t>تنها زمانی که مایل است در مورد بیماری او سوال کنید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E1E93-8F55-4A2A-9891-88F33E0D5077}" type="slidenum">
              <a:rPr lang="ar-SA"/>
              <a:pPr/>
              <a:t>37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857760"/>
            <a:ext cx="1036637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76313"/>
          </a:xfrm>
        </p:spPr>
        <p:txBody>
          <a:bodyPr/>
          <a:lstStyle/>
          <a:p>
            <a:pPr algn="ctr"/>
            <a:r>
              <a:rPr lang="fa-IR"/>
              <a:t>حقوق فرد مبتلا به </a:t>
            </a:r>
            <a:r>
              <a:rPr lang="en-US"/>
              <a:t>HIV/AIDS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-1528605" y="1617000"/>
            <a:ext cx="8229600" cy="46069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a-IR" dirty="0"/>
              <a:t>عدم تبعیض و تساوی در برابر قانون </a:t>
            </a:r>
          </a:p>
          <a:p>
            <a:pPr>
              <a:lnSpc>
                <a:spcPct val="90000"/>
              </a:lnSpc>
            </a:pPr>
            <a:r>
              <a:rPr lang="fa-IR" dirty="0"/>
              <a:t>بهداشت </a:t>
            </a:r>
          </a:p>
          <a:p>
            <a:pPr>
              <a:lnSpc>
                <a:spcPct val="90000"/>
              </a:lnSpc>
            </a:pPr>
            <a:r>
              <a:rPr lang="fa-IR" dirty="0"/>
              <a:t>زندگی خصوصی</a:t>
            </a:r>
          </a:p>
          <a:p>
            <a:pPr>
              <a:lnSpc>
                <a:spcPct val="90000"/>
              </a:lnSpc>
            </a:pPr>
            <a:r>
              <a:rPr lang="fa-IR" dirty="0"/>
              <a:t>کارو اشتغال</a:t>
            </a:r>
          </a:p>
          <a:p>
            <a:pPr>
              <a:lnSpc>
                <a:spcPct val="90000"/>
              </a:lnSpc>
            </a:pPr>
            <a:r>
              <a:rPr lang="fa-IR" dirty="0"/>
              <a:t>امنیت اجتماعی </a:t>
            </a:r>
          </a:p>
          <a:p>
            <a:pPr>
              <a:lnSpc>
                <a:spcPct val="90000"/>
              </a:lnSpc>
            </a:pPr>
            <a:r>
              <a:rPr lang="fa-IR" dirty="0"/>
              <a:t>دسترسی به آموزش </a:t>
            </a:r>
          </a:p>
          <a:p>
            <a:pPr>
              <a:lnSpc>
                <a:spcPct val="90000"/>
              </a:lnSpc>
            </a:pPr>
            <a:r>
              <a:rPr lang="fa-IR" dirty="0"/>
              <a:t>ازدواج و تشکیل خانواده</a:t>
            </a:r>
          </a:p>
          <a:p>
            <a:pPr>
              <a:lnSpc>
                <a:spcPct val="90000"/>
              </a:lnSpc>
            </a:pPr>
            <a:r>
              <a:rPr lang="fa-IR" dirty="0"/>
              <a:t>محافظت در برابر ظلم ،رفتار تحقیر کننده یا غیرانسانی</a:t>
            </a:r>
          </a:p>
          <a:p>
            <a:pPr>
              <a:lnSpc>
                <a:spcPct val="90000"/>
              </a:lnSpc>
            </a:pPr>
            <a:r>
              <a:rPr lang="fa-IR" dirty="0"/>
              <a:t>برخورداری از همه حقوق کودک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F91F9-C127-44B1-B34D-754ADE58298B}" type="slidenum">
              <a:rPr lang="ar-SA"/>
              <a:pPr/>
              <a:t>38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857760"/>
            <a:ext cx="1036637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904875"/>
          </a:xfrm>
        </p:spPr>
        <p:txBody>
          <a:bodyPr/>
          <a:lstStyle/>
          <a:p>
            <a:pPr algn="ctr"/>
            <a:r>
              <a:rPr lang="fa-IR"/>
              <a:t>اهداف انجام مشاوره و آزمایش </a:t>
            </a:r>
            <a:r>
              <a:rPr lang="en-US"/>
              <a:t>HIV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8958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fa-IR" sz="3200" dirty="0"/>
              <a:t>کمک به افراد غیرآلوده درایجاد و استمرار رفتاری که احتمال آلوده شدن را کاهش </a:t>
            </a:r>
            <a:r>
              <a:rPr lang="fa-IR" sz="3200" dirty="0" smtClean="0"/>
              <a:t>دهد</a:t>
            </a:r>
          </a:p>
          <a:p>
            <a:pPr>
              <a:lnSpc>
                <a:spcPct val="90000"/>
              </a:lnSpc>
            </a:pPr>
            <a:endParaRPr lang="fa-IR" sz="3200" dirty="0"/>
          </a:p>
          <a:p>
            <a:pPr>
              <a:lnSpc>
                <a:spcPct val="90000"/>
              </a:lnSpc>
            </a:pPr>
            <a:r>
              <a:rPr lang="fa-IR" sz="3200" dirty="0"/>
              <a:t>کمک به افراد آلوده به ویروس برای جلوگیری از انتقال عفونت به دیگران و نیز امکان استفاده از مراقبت های پزشکی قبل ازپیشرفت بیماری به سمت ایدز و ارایه حمایت روانشناختی</a:t>
            </a:r>
            <a:r>
              <a:rPr lang="fa-IR" sz="3200" dirty="0" smtClean="0"/>
              <a:t>.</a:t>
            </a:r>
          </a:p>
          <a:p>
            <a:pPr>
              <a:lnSpc>
                <a:spcPct val="90000"/>
              </a:lnSpc>
            </a:pPr>
            <a:endParaRPr lang="fa-IR" sz="3200" dirty="0"/>
          </a:p>
          <a:p>
            <a:pPr>
              <a:lnSpc>
                <a:spcPct val="90000"/>
              </a:lnSpc>
            </a:pPr>
            <a:r>
              <a:rPr lang="fa-IR" sz="3200" dirty="0"/>
              <a:t>این حمایت باعث افزایش احساس مسئولیت فردی برای پذیرش اطلاعات جدید و تغییر سبک زندگی می گردد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a-IR" sz="3600" dirty="0"/>
              <a:t>	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625779-CAEB-4C82-8505-8B9156DEBE4C}" type="slidenum">
              <a:rPr lang="ar-SA"/>
              <a:pPr/>
              <a:t>39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5" y="5401490"/>
            <a:ext cx="618432" cy="80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748293"/>
            <a:ext cx="8686800" cy="4465637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AIDS     </a:t>
            </a:r>
            <a:r>
              <a:rPr lang="fa-IR" sz="3600" dirty="0" smtClean="0"/>
              <a:t>:</a:t>
            </a:r>
            <a:r>
              <a:rPr lang="fa-IR" sz="2200" dirty="0" smtClean="0"/>
              <a:t>یعنی  </a:t>
            </a:r>
            <a:r>
              <a:rPr lang="fa-IR" sz="2200" dirty="0"/>
              <a:t>سندرم اکتسابی نقص سیستم </a:t>
            </a:r>
            <a:r>
              <a:rPr lang="fa-IR" sz="2200" dirty="0" smtClean="0"/>
              <a:t>ایمنی</a:t>
            </a:r>
          </a:p>
          <a:p>
            <a:pPr>
              <a:lnSpc>
                <a:spcPct val="90000"/>
              </a:lnSpc>
            </a:pPr>
            <a:r>
              <a:rPr lang="fa-IR" sz="2200" dirty="0" smtClean="0"/>
              <a:t> </a:t>
            </a:r>
            <a:endParaRPr lang="fa-IR" sz="2200" dirty="0"/>
          </a:p>
          <a:p>
            <a:pPr>
              <a:lnSpc>
                <a:spcPct val="90000"/>
              </a:lnSpc>
            </a:pPr>
            <a:r>
              <a:rPr lang="en-US" sz="3600" dirty="0"/>
              <a:t>Acquired  </a:t>
            </a:r>
            <a:r>
              <a:rPr lang="fa-IR" sz="3600" dirty="0" smtClean="0"/>
              <a:t>:</a:t>
            </a:r>
            <a:r>
              <a:rPr lang="fa-IR" sz="2200" dirty="0"/>
              <a:t>چیزی که کسب می شود و زمینه </a:t>
            </a:r>
            <a:r>
              <a:rPr lang="fa-IR" sz="2200" dirty="0" smtClean="0"/>
              <a:t>ژنتیکی </a:t>
            </a:r>
            <a:r>
              <a:rPr lang="fa-IR" sz="2200" dirty="0"/>
              <a:t>ندارد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3600" dirty="0"/>
              <a:t>Immune     </a:t>
            </a:r>
            <a:r>
              <a:rPr lang="fa-IR" sz="3600" dirty="0"/>
              <a:t> :</a:t>
            </a:r>
            <a:r>
              <a:rPr lang="fa-IR" sz="2200" dirty="0"/>
              <a:t>ایمنی یا محافظت در مقابل بیماری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3600" dirty="0"/>
              <a:t>Deficiency     </a:t>
            </a:r>
            <a:r>
              <a:rPr lang="fa-IR" sz="3600" dirty="0"/>
              <a:t> : </a:t>
            </a:r>
            <a:r>
              <a:rPr lang="fa-IR" sz="2000" dirty="0"/>
              <a:t>فقدان ، نقص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3600" dirty="0"/>
              <a:t>Syndrome    </a:t>
            </a:r>
            <a:r>
              <a:rPr lang="fa-IR" sz="3600" dirty="0" smtClean="0"/>
              <a:t>: </a:t>
            </a:r>
            <a:r>
              <a:rPr lang="fa-IR" sz="2000" dirty="0"/>
              <a:t>سندرم مجموعه ای از علایم و </a:t>
            </a:r>
            <a:r>
              <a:rPr lang="fa-IR" sz="2000" dirty="0" smtClean="0"/>
              <a:t>مشکلات  است</a:t>
            </a:r>
            <a:r>
              <a:rPr lang="en-US" sz="2000" dirty="0" smtClean="0"/>
              <a:t> </a:t>
            </a:r>
            <a:r>
              <a:rPr lang="fa-IR" sz="2000" dirty="0"/>
              <a:t>که </a:t>
            </a:r>
            <a:r>
              <a:rPr lang="fa-IR" sz="2000" dirty="0" smtClean="0"/>
              <a:t>روی </a:t>
            </a:r>
            <a:r>
              <a:rPr lang="fa-IR" sz="2000" dirty="0"/>
              <a:t>هم نمایانگر بیماری </a:t>
            </a:r>
            <a:r>
              <a:rPr lang="fa-IR" sz="2000" dirty="0" smtClean="0"/>
              <a:t>مشخصی </a:t>
            </a:r>
            <a:r>
              <a:rPr lang="fa-IR" sz="2000" dirty="0"/>
              <a:t>هستند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3DEC-2129-450C-9182-5ED32EA6AB24}" type="slidenum">
              <a:rPr lang="ar-SA"/>
              <a:pPr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92524"/>
            <a:ext cx="690440" cy="89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350364"/>
            <a:ext cx="7772400" cy="1143000"/>
          </a:xfrm>
        </p:spPr>
        <p:txBody>
          <a:bodyPr>
            <a:normAutofit/>
          </a:bodyPr>
          <a:lstStyle/>
          <a:p>
            <a:r>
              <a:rPr lang="fa-IR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تعهدات بین المللی 90/90/90 تا سال 2020</a:t>
            </a:r>
            <a:endParaRPr lang="fa-IR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-1171019" y="1967806"/>
            <a:ext cx="7840833" cy="4890194"/>
          </a:xfrm>
        </p:spPr>
        <p:txBody>
          <a:bodyPr/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dirty="0" smtClean="0">
                <a:solidFill>
                  <a:srgbClr val="FF0000"/>
                </a:solidFill>
              </a:rPr>
              <a:t>90</a:t>
            </a:r>
            <a:r>
              <a:rPr lang="fa-IR" i="1" dirty="0" smtClean="0">
                <a:solidFill>
                  <a:srgbClr val="FF0000"/>
                </a:solidFill>
                <a:cs typeface="B Homa" panose="00000400000000000000" pitchFamily="2" charset="-78"/>
              </a:rPr>
              <a:t>% </a:t>
            </a:r>
            <a:r>
              <a:rPr lang="fa-IR" i="1" dirty="0">
                <a:cs typeface="B Homa" panose="00000400000000000000" pitchFamily="2" charset="-78"/>
              </a:rPr>
              <a:t>مبتلایان به اچ آی وی از بیماری خود مطلع شوند </a:t>
            </a:r>
            <a:endParaRPr lang="fa-IR" i="1" dirty="0" smtClean="0">
              <a:cs typeface="B Homa" panose="00000400000000000000" pitchFamily="2" charset="-78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fa-IR" i="1" dirty="0" smtClean="0">
              <a:cs typeface="B Homa" panose="00000400000000000000" pitchFamily="2" charset="-78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i="1" dirty="0" smtClean="0">
                <a:solidFill>
                  <a:srgbClr val="FF0000"/>
                </a:solidFill>
                <a:cs typeface="B Homa" panose="00000400000000000000" pitchFamily="2" charset="-78"/>
              </a:rPr>
              <a:t>90% </a:t>
            </a:r>
            <a:r>
              <a:rPr lang="fa-IR" i="1" dirty="0" smtClean="0">
                <a:cs typeface="B Homa" panose="00000400000000000000" pitchFamily="2" charset="-78"/>
              </a:rPr>
              <a:t>مبتلایان  تحت درمان ضد ویروسی قرار گیرند 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fa-IR" i="1" dirty="0" smtClean="0">
              <a:cs typeface="B Homa" panose="00000400000000000000" pitchFamily="2" charset="-78"/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fa-IR" i="1" dirty="0" smtClean="0">
                <a:solidFill>
                  <a:srgbClr val="FF0000"/>
                </a:solidFill>
                <a:cs typeface="B Homa" panose="00000400000000000000" pitchFamily="2" charset="-78"/>
              </a:rPr>
              <a:t>90%  </a:t>
            </a:r>
            <a:r>
              <a:rPr lang="fa-IR" i="1" dirty="0" smtClean="0">
                <a:cs typeface="B Homa" panose="00000400000000000000" pitchFamily="2" charset="-78"/>
              </a:rPr>
              <a:t>افراد تحت درمان تکثیر ویروس متوقف شده باشد</a:t>
            </a:r>
            <a:endParaRPr lang="fa-IR" i="1" dirty="0">
              <a:cs typeface="B Homa" panose="00000400000000000000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a-IR" smtClean="0"/>
              <a:t>زمستان 85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شهلا قنبری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270C-59EC-4FE5-AEF6-F2328510C1EA}" type="slidenum">
              <a:rPr lang="ar-SA" smtClean="0"/>
              <a:pPr/>
              <a:t>40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20" y="5354666"/>
            <a:ext cx="834456" cy="108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09107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C6DEA-5898-497C-A2E5-D43B4F43382D}" type="slidenum">
              <a:rPr lang="ar-SA" smtClean="0"/>
              <a:pPr/>
              <a:t>41</a:t>
            </a:fld>
            <a:endParaRPr lang="en-US"/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179512" y="208819"/>
            <a:ext cx="896448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rtl="1"/>
            <a:r>
              <a:rPr kumimoji="0" lang="fa-I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fa-IR" sz="2000" b="1" dirty="0" smtClean="0">
                <a:latin typeface="Calibri" pitchFamily="34" charset="0"/>
                <a:ea typeface="Calibri" pitchFamily="34" charset="0"/>
                <a:cs typeface="B Titr" pitchFamily="2" charset="-78"/>
              </a:rPr>
              <a:t> قابل توجه همشهريان محترم</a:t>
            </a:r>
            <a:r>
              <a:rPr lang="fa-IR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”</a:t>
            </a: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Homa" pitchFamily="2" charset="-78"/>
              </a:rPr>
              <a:t>به اطلاع مي رساند </a:t>
            </a:r>
            <a:r>
              <a:rPr kumimoji="0" lang="fa-I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lster" pitchFamily="2" charset="0"/>
                <a:ea typeface="Calibri" pitchFamily="34" charset="0"/>
                <a:cs typeface="B Titr" pitchFamily="2" charset="-78"/>
              </a:rPr>
              <a:t>مشاوره رفتارهاي پرخطر</a:t>
            </a:r>
            <a:r>
              <a:rPr kumimoji="0" lang="fa-I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Homa" pitchFamily="2" charset="-78"/>
              </a:rPr>
              <a:t> 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Homa" pitchFamily="2" charset="-78"/>
              </a:rPr>
              <a:t>بيماريهاي ايدز و هپاتيت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Homa" pitchFamily="2" charset="-78"/>
              </a:rPr>
              <a:t>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Homa" pitchFamily="2" charset="-78"/>
              </a:rPr>
              <a:t>  ( رفتار پر خطر جنسي  و  مصرف سرنگ مشترك در معتادان تزريقي و...) ، همچنين 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Homa" pitchFamily="2" charset="-78"/>
              </a:rPr>
              <a:t>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Homa" pitchFamily="2" charset="-78"/>
              </a:rPr>
              <a:t>  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Titr" pitchFamily="2" charset="-78"/>
              </a:rPr>
              <a:t> </a:t>
            </a:r>
            <a:r>
              <a:rPr kumimoji="0" lang="fa-I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B Titr" pitchFamily="2" charset="-78"/>
              </a:rPr>
              <a:t>تحويل وسايل تزريق رايگان</a:t>
            </a:r>
            <a:r>
              <a:rPr kumimoji="0" lang="fa-I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Titr" pitchFamily="2" charset="-78"/>
              </a:rPr>
              <a:t> 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Homa" pitchFamily="2" charset="-78"/>
              </a:rPr>
              <a:t>و در صورت تمايل انجام </a:t>
            </a:r>
            <a:r>
              <a:rPr kumimoji="0" lang="fa-I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B Titr" pitchFamily="2" charset="-78"/>
              </a:rPr>
              <a:t>آزمايش</a:t>
            </a:r>
            <a:r>
              <a:rPr kumimoji="0" lang="fa-IR" sz="2000" b="1" i="1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B Titr" pitchFamily="2" charset="-78"/>
              </a:rPr>
              <a:t> داوطلبانه-محرمانه </a:t>
            </a:r>
            <a:r>
              <a:rPr kumimoji="0" lang="fa-I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B Titr" pitchFamily="2" charset="-78"/>
              </a:rPr>
              <a:t> سریع و رايگان</a:t>
            </a:r>
            <a:r>
              <a:rPr kumimoji="0" lang="fa-IR" sz="20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B Titr" pitchFamily="2" charset="-78"/>
              </a:rPr>
              <a:t>ايدز</a:t>
            </a:r>
            <a:r>
              <a:rPr kumimoji="0" lang="fa-I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Titr" pitchFamily="2" charset="-78"/>
              </a:rPr>
              <a:t> </a:t>
            </a:r>
            <a:r>
              <a:rPr kumimoji="0" lang="fa-IR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Homa" pitchFamily="2" charset="-78"/>
              </a:rPr>
              <a:t>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Homa" pitchFamily="2" charset="-78"/>
              </a:rPr>
              <a:t>در  </a:t>
            </a:r>
            <a:r>
              <a:rPr kumimoji="0" lang="fa-I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itchFamily="34" charset="0"/>
                <a:ea typeface="Calibri" pitchFamily="34" charset="0"/>
                <a:cs typeface="B Homa" pitchFamily="2" charset="-78"/>
              </a:rPr>
              <a:t>کلیه مراكز خدمات جامع سلامت شهری و روستایی  شهرستان نظرآباد </a:t>
            </a:r>
            <a:r>
              <a:rPr kumimoji="0" lang="fa-I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Homa" pitchFamily="2" charset="-78"/>
              </a:rPr>
              <a:t>انجام مي گردد 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Calibri" pitchFamily="34" charset="0"/>
              <a:cs typeface="B Homa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Homa" pitchFamily="2" charset="-78"/>
              </a:rPr>
              <a:t>آدرس مركز  مشاوره بیماریهای رفتاری ساوجبلاغ  :  هشتگرد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 بلوار امام روبروی بانک تجارات -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Homa" pitchFamily="2" charset="-78"/>
              </a:rPr>
              <a:t> مركز سلامت شهید کلیم اله معدندار  تلفن :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B Nazanin" pitchFamily="2" charset="-78"/>
              </a:rPr>
              <a:t>44237808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B Nazani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rtl="1" eaLnBrk="0" hangingPunct="0"/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Homa" pitchFamily="2" charset="-78"/>
              </a:rPr>
              <a:t> آدرس مركز </a:t>
            </a:r>
            <a:r>
              <a:rPr lang="fa-IR" b="1" dirty="0">
                <a:latin typeface="Arial Narrow" pitchFamily="34" charset="0"/>
                <a:ea typeface="Calibri" pitchFamily="34" charset="0"/>
                <a:cs typeface="B Homa" pitchFamily="2" charset="-78"/>
              </a:rPr>
              <a:t>مشاوره بیماریهای رفتاری </a:t>
            </a:r>
            <a:r>
              <a:rPr lang="fa-IR" b="1" dirty="0" smtClean="0">
                <a:latin typeface="Arial Narrow" pitchFamily="34" charset="0"/>
                <a:ea typeface="Calibri" pitchFamily="34" charset="0"/>
                <a:cs typeface="B Homa" pitchFamily="2" charset="-78"/>
              </a:rPr>
              <a:t> کرج : </a:t>
            </a:r>
            <a:r>
              <a:rPr kumimoji="0" lang="fa-I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Homa" pitchFamily="2" charset="-78"/>
              </a:rPr>
              <a:t>کرج –میدان آزادگان – ابتدای خ 45 متری کاج (عظیمیه</a:t>
            </a:r>
            <a:r>
              <a:rPr kumimoji="0" lang="fa-IR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B Homa" pitchFamily="2" charset="-78"/>
              </a:rPr>
              <a:t> )- ابتدای خ تختی – مرکز شهید سبزه پرور </a:t>
            </a:r>
            <a:r>
              <a:rPr lang="fa-IR" b="1" dirty="0" smtClean="0">
                <a:latin typeface="Calibri" pitchFamily="34" charset="0"/>
                <a:ea typeface="Calibri" pitchFamily="34" charset="0"/>
                <a:cs typeface="B Nazanin" pitchFamily="2" charset="-78"/>
              </a:rPr>
              <a:t>–تلفن : 32522415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1036637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9600"/>
          </a:xfrm>
        </p:spPr>
        <p:txBody>
          <a:bodyPr>
            <a:normAutofit/>
          </a:bodyPr>
          <a:lstStyle/>
          <a:p>
            <a:r>
              <a:rPr lang="ar-SA" sz="3200" b="1" i="1">
                <a:solidFill>
                  <a:srgbClr val="FF3300"/>
                </a:solidFill>
              </a:rPr>
              <a:t>با دو واژه در باره ايدز آشنا شويم </a:t>
            </a:r>
            <a:endParaRPr lang="en-US" sz="3200" b="1" i="1">
              <a:solidFill>
                <a:srgbClr val="FF33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-396552" y="1124744"/>
            <a:ext cx="8458200" cy="5029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3300"/>
              </a:buClr>
            </a:pPr>
            <a:r>
              <a:rPr lang="en-US" sz="2800" dirty="0">
                <a:solidFill>
                  <a:srgbClr val="FF00FF"/>
                </a:solidFill>
              </a:rPr>
              <a:t>AIDS</a:t>
            </a:r>
          </a:p>
          <a:p>
            <a:pPr>
              <a:buClr>
                <a:srgbClr val="FF3300"/>
              </a:buClr>
              <a:buFontTx/>
              <a:buNone/>
            </a:pPr>
            <a:r>
              <a:rPr lang="ar-SA" sz="2800" b="1" i="1" dirty="0">
                <a:solidFill>
                  <a:schemeClr val="accent2"/>
                </a:solidFill>
              </a:rPr>
              <a:t>سندرم نقص ايمني اكتسابي</a:t>
            </a:r>
            <a:endParaRPr lang="en-US" sz="2800" b="1" i="1" dirty="0">
              <a:solidFill>
                <a:schemeClr val="accent2"/>
              </a:solidFill>
            </a:endParaRPr>
          </a:p>
          <a:p>
            <a:pPr>
              <a:buClr>
                <a:srgbClr val="FF3300"/>
              </a:buClr>
            </a:pP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rgbClr val="FF00FF"/>
                </a:solidFill>
              </a:rPr>
              <a:t> HIV</a:t>
            </a:r>
            <a:endParaRPr lang="ar-SA" sz="2800" dirty="0">
              <a:solidFill>
                <a:srgbClr val="FF00FF"/>
              </a:solidFill>
            </a:endParaRPr>
          </a:p>
          <a:p>
            <a:pPr>
              <a:buClr>
                <a:srgbClr val="FF3300"/>
              </a:buClr>
              <a:buFontTx/>
              <a:buNone/>
            </a:pPr>
            <a:r>
              <a:rPr lang="ar-SA" sz="2800" b="1" dirty="0">
                <a:solidFill>
                  <a:schemeClr val="accent2"/>
                </a:solidFill>
              </a:rPr>
              <a:t>ويروس ايدز</a:t>
            </a:r>
          </a:p>
          <a:p>
            <a:pPr>
              <a:buClr>
                <a:srgbClr val="FF3300"/>
              </a:buClr>
            </a:pPr>
            <a:r>
              <a:rPr lang="ar-SA" sz="2800" dirty="0">
                <a:solidFill>
                  <a:schemeClr val="accent1"/>
                </a:solidFill>
              </a:rPr>
              <a:t> </a:t>
            </a:r>
            <a:r>
              <a:rPr lang="ar-SA" sz="2800" b="1" dirty="0">
                <a:solidFill>
                  <a:srgbClr val="FF00FF"/>
                </a:solidFill>
              </a:rPr>
              <a:t>آلوده به ويروس ايدز</a:t>
            </a:r>
            <a:r>
              <a:rPr lang="ar-SA" sz="2800" dirty="0">
                <a:solidFill>
                  <a:srgbClr val="FF00FF"/>
                </a:solidFill>
              </a:rPr>
              <a:t> </a:t>
            </a:r>
          </a:p>
          <a:p>
            <a:pPr>
              <a:buClr>
                <a:srgbClr val="FF3300"/>
              </a:buClr>
              <a:buFontTx/>
              <a:buNone/>
            </a:pPr>
            <a:r>
              <a:rPr lang="ar-SA" sz="2800" b="1" dirty="0">
                <a:solidFill>
                  <a:schemeClr val="accent2"/>
                </a:solidFill>
              </a:rPr>
              <a:t>مرحله اي است كه ويروس ايدز وارد بدن فرد شده ولي علايم بيماري ظاهر نشده است . در اين مرحله فرد آلوده كننده است . </a:t>
            </a:r>
          </a:p>
          <a:p>
            <a:pPr>
              <a:buClr>
                <a:srgbClr val="FF3300"/>
              </a:buClr>
            </a:pPr>
            <a:r>
              <a:rPr lang="ar-SA" sz="2800" b="1" dirty="0">
                <a:solidFill>
                  <a:srgbClr val="FF00FF"/>
                </a:solidFill>
              </a:rPr>
              <a:t> بيماري ايدز</a:t>
            </a:r>
          </a:p>
          <a:p>
            <a:pPr>
              <a:buClr>
                <a:srgbClr val="FF3300"/>
              </a:buClr>
              <a:buFontTx/>
              <a:buNone/>
            </a:pPr>
            <a:r>
              <a:rPr lang="ar-SA" sz="2800" b="1" dirty="0">
                <a:solidFill>
                  <a:schemeClr val="accent2"/>
                </a:solidFill>
              </a:rPr>
              <a:t>مرحله اي است كه علايم بيماري ظاهر شده است . در اين مرحله نيز فرد آلوده كننده است . </a:t>
            </a:r>
            <a:r>
              <a:rPr lang="ar-SA" sz="2800" dirty="0">
                <a:solidFill>
                  <a:schemeClr val="accent1"/>
                </a:solidFill>
              </a:rPr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992421"/>
            <a:ext cx="618432" cy="804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نحوه بیماریزایی ویروس </a:t>
            </a:r>
            <a:r>
              <a:rPr lang="en-US" dirty="0"/>
              <a:t>HIV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57338"/>
            <a:ext cx="8229600" cy="4535487"/>
          </a:xfrm>
        </p:spPr>
        <p:txBody>
          <a:bodyPr>
            <a:normAutofit fontScale="92500" lnSpcReduction="10000"/>
          </a:bodyPr>
          <a:lstStyle/>
          <a:p>
            <a:r>
              <a:rPr lang="fa-IR" sz="3600" dirty="0"/>
              <a:t>این ویروس نوع خاصی از سلول های خونی به  نام  </a:t>
            </a:r>
            <a:r>
              <a:rPr lang="en-US" sz="3600" dirty="0" err="1"/>
              <a:t>TCell</a:t>
            </a:r>
            <a:r>
              <a:rPr lang="fa-IR" sz="3600" dirty="0"/>
              <a:t>  را تخریب می کند</a:t>
            </a:r>
          </a:p>
          <a:p>
            <a:r>
              <a:rPr lang="fa-IR" sz="3600" dirty="0"/>
              <a:t>سلول های </a:t>
            </a:r>
            <a:r>
              <a:rPr lang="en-US" sz="3600" dirty="0"/>
              <a:t>T</a:t>
            </a:r>
            <a:r>
              <a:rPr lang="fa-IR" sz="3600" dirty="0"/>
              <a:t> جزء بسیار مهم سیستم دفاعی بدن هستند که می توانند مواد خارجی یا میکروب هایی را که وارد بدن می شوند ، تشخیص دهند و آنها را از بین ببرند و اگر آن ماده یا میکروب دوباره وارد بدن شد ، آنها را بخاطر بیاورند و پاسخ ایمنی شدیدتری را نشان </a:t>
            </a:r>
            <a:r>
              <a:rPr lang="fa-IR" sz="3600" dirty="0" smtClean="0"/>
              <a:t>بدهند.</a:t>
            </a:r>
          </a:p>
          <a:p>
            <a:pPr>
              <a:buNone/>
            </a:pP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B7331-4F69-40E6-8D88-287B0C84AEA0}" type="slidenum">
              <a:rPr lang="ar-SA"/>
              <a:pPr/>
              <a:t>7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98902"/>
            <a:ext cx="834456" cy="108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7778825" cy="1320800"/>
          </a:xfrm>
        </p:spPr>
        <p:txBody>
          <a:bodyPr/>
          <a:lstStyle/>
          <a:p>
            <a:pPr algn="ctr"/>
            <a:r>
              <a:rPr lang="fa-IR" dirty="0" smtClean="0"/>
              <a:t>نحوه بیماریزایی ویروس </a:t>
            </a:r>
            <a:r>
              <a:rPr lang="en-US" dirty="0" smtClean="0"/>
              <a:t>HIV</a:t>
            </a:r>
            <a:r>
              <a:rPr lang="fa-IR" dirty="0" smtClean="0"/>
              <a:t> (ادامه)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690464"/>
            <a:ext cx="8229600" cy="4114800"/>
          </a:xfrm>
        </p:spPr>
        <p:txBody>
          <a:bodyPr>
            <a:normAutofit fontScale="85000" lnSpcReduction="20000"/>
          </a:bodyPr>
          <a:lstStyle/>
          <a:p>
            <a:r>
              <a:rPr lang="fa-IR" sz="3600" dirty="0" smtClean="0"/>
              <a:t>میزان تخریب سلول های </a:t>
            </a:r>
            <a:r>
              <a:rPr lang="en-US" sz="3600" dirty="0" smtClean="0"/>
              <a:t>T</a:t>
            </a:r>
            <a:r>
              <a:rPr lang="fa-IR" sz="3600" dirty="0" smtClean="0"/>
              <a:t> به مقدار ویروس موجود در بدن بیمار بستگی دارد .</a:t>
            </a:r>
          </a:p>
          <a:p>
            <a:r>
              <a:rPr lang="fa-IR" sz="3600" dirty="0" smtClean="0"/>
              <a:t>در اثر تضعیف سیستم ایمنی فرد مستعد ابتلا به انواع عفونت ها و سرطان ها می شود.</a:t>
            </a:r>
          </a:p>
          <a:p>
            <a:r>
              <a:rPr lang="fa-IR" sz="3600" dirty="0" smtClean="0"/>
              <a:t>معمولا آلودگی به ویروس ها مدت ها قبل از بروز علایم بیماری روی می دهد . این فاصله زمانی که دوره کمون یا نهفتگی بیماری گفته می شود ، در بیماری ایدز متغیر است و به طور متوسط 10 سال طول می کشد.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A4C46-387C-462B-802E-3B0996C49A74}" type="slidenum">
              <a:rPr lang="ar-SA"/>
              <a:pPr/>
              <a:t>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5545713"/>
            <a:ext cx="762448" cy="9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908050"/>
            <a:ext cx="8229600" cy="5732463"/>
          </a:xfrm>
        </p:spPr>
        <p:txBody>
          <a:bodyPr>
            <a:normAutofit/>
          </a:bodyPr>
          <a:lstStyle/>
          <a:p>
            <a:r>
              <a:rPr lang="fa-IR" sz="3000" dirty="0"/>
              <a:t>این زمان به عوامل متعددی نظیر سطح سلامتی فرد و رفتارهای مربوط به سلامتی بستگی دارد</a:t>
            </a:r>
          </a:p>
          <a:p>
            <a:r>
              <a:rPr lang="fa-IR" sz="3000" dirty="0"/>
              <a:t>در مرحله نهفتگی ، بیماری قابل انتقال است .</a:t>
            </a:r>
          </a:p>
          <a:p>
            <a:r>
              <a:rPr lang="fa-IR" sz="3000" dirty="0"/>
              <a:t>گذر از مرحله آلودگی به ویروس و بروز بیماری ایدز، در 25% موارد پس از 5 سال ، در 25% موارد پس از 10 سال و در 25% موارد پس از 20 سال  رخ می دهد و در 25% درصد  موارد  نیز این مدت نامعلوم است .بنابر این عفونت </a:t>
            </a:r>
            <a:r>
              <a:rPr lang="en-US" sz="3000" dirty="0"/>
              <a:t>HIV</a:t>
            </a:r>
            <a:r>
              <a:rPr lang="fa-IR" sz="3000" dirty="0"/>
              <a:t> همان ایدز نیست </a:t>
            </a:r>
            <a:r>
              <a:rPr lang="fa-IR" sz="3600" dirty="0"/>
              <a:t>.</a:t>
            </a:r>
            <a:endParaRPr lang="en-US" sz="3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6DC6D-81AE-4C11-9B82-F539F295292B}" type="slidenum">
              <a:rPr lang="ar-SA"/>
              <a:pPr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7759"/>
            <a:ext cx="640179" cy="83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786</TotalTime>
  <Words>2058</Words>
  <Application>Microsoft Office PowerPoint</Application>
  <PresentationFormat>On-screen Show (4:3)</PresentationFormat>
  <Paragraphs>272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2  Aseman</vt:lpstr>
      <vt:lpstr>2  Titr</vt:lpstr>
      <vt:lpstr>Arial</vt:lpstr>
      <vt:lpstr>Arial Narrow</vt:lpstr>
      <vt:lpstr>B Homa</vt:lpstr>
      <vt:lpstr>B Nazanin</vt:lpstr>
      <vt:lpstr>B Titr</vt:lpstr>
      <vt:lpstr>B Yagut</vt:lpstr>
      <vt:lpstr>Bolster</vt:lpstr>
      <vt:lpstr>Calibri</vt:lpstr>
      <vt:lpstr>Tahoma</vt:lpstr>
      <vt:lpstr>Times New Roman</vt:lpstr>
      <vt:lpstr>Trebuchet MS</vt:lpstr>
      <vt:lpstr>Wingdings</vt:lpstr>
      <vt:lpstr>Wingdings 3</vt:lpstr>
      <vt:lpstr>Facet</vt:lpstr>
      <vt:lpstr>HIV/AIDS </vt:lpstr>
      <vt:lpstr>شعار روز جهاني ایدز 2016(14آذر ماه)</vt:lpstr>
      <vt:lpstr>روز جهاني ايدزهمه ساله اول دسامبر ميلادي ( 11 آذر ماه )                                             </vt:lpstr>
      <vt:lpstr>PowerPoint Presentation</vt:lpstr>
      <vt:lpstr>PowerPoint Presentation</vt:lpstr>
      <vt:lpstr>با دو واژه در باره ايدز آشنا شويم </vt:lpstr>
      <vt:lpstr>نحوه بیماریزایی ویروس HIV</vt:lpstr>
      <vt:lpstr>نحوه بیماریزایی ویروس HIV (ادامه)</vt:lpstr>
      <vt:lpstr>PowerPoint Presentation</vt:lpstr>
      <vt:lpstr>علایم آلودگی به ویروس HIV</vt:lpstr>
      <vt:lpstr>علایم بیماری ایدز</vt:lpstr>
      <vt:lpstr>علایم بیماری ایدز(ادامه )</vt:lpstr>
      <vt:lpstr>PowerPoint Presentation</vt:lpstr>
      <vt:lpstr>تراژدي ايدز</vt:lpstr>
      <vt:lpstr>موارد مبتلا به HIVو ايدز بر حسب جنس در ايران تا تاريخ 95/4/1</vt:lpstr>
      <vt:lpstr>آمار موارد مبتلا به اچ ای وی ثبت شده بر حسب جنس و راه احتمالی انتقال</vt:lpstr>
      <vt:lpstr>راه های انتقال ویروس HIV</vt:lpstr>
      <vt:lpstr>راه های انتقال ویروس HIV ( ادامه)</vt:lpstr>
      <vt:lpstr>PowerPoint Presentation</vt:lpstr>
      <vt:lpstr>راه های انتقال ویروس HIV ( ادامه)</vt:lpstr>
      <vt:lpstr>PowerPoint Presentation</vt:lpstr>
      <vt:lpstr>HIV از طرق زیرانتقال نمی یابد</vt:lpstr>
      <vt:lpstr>HIV از طرق زیرانتقال نمی یابد(ادامه)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تشخیص آلودگی به HIV</vt:lpstr>
      <vt:lpstr>فواید تشخیص زود هنگام عفونت با HIV</vt:lpstr>
      <vt:lpstr>راه های پیشگیری از HIV /AIDS</vt:lpstr>
      <vt:lpstr>PowerPoint Presentation</vt:lpstr>
      <vt:lpstr>ابعاد اجتماعی و روانی بیماری</vt:lpstr>
      <vt:lpstr>ابعاد اجتماعی و روانی بیماری(ادامه)</vt:lpstr>
      <vt:lpstr>زندگی با ایدز </vt:lpstr>
      <vt:lpstr>زندگی با ایدز(ادامه)</vt:lpstr>
      <vt:lpstr>برخورد با بیمار مبتلا به HIV/AIDS</vt:lpstr>
      <vt:lpstr>حقوق فرد مبتلا به HIV/AIDS</vt:lpstr>
      <vt:lpstr>اهداف انجام مشاوره و آزمایش HIV</vt:lpstr>
      <vt:lpstr>تعهدات بین المللی 90/90/90 تا سال 2020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shahla</dc:creator>
  <cp:lastModifiedBy>shahbaziLeila-pc</cp:lastModifiedBy>
  <cp:revision>100</cp:revision>
  <dcterms:created xsi:type="dcterms:W3CDTF">2006-12-31T06:52:29Z</dcterms:created>
  <dcterms:modified xsi:type="dcterms:W3CDTF">2016-12-05T07:16:44Z</dcterms:modified>
</cp:coreProperties>
</file>